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Overlock"/>
      <p:regular r:id="rId21"/>
      <p:bold r:id="rId22"/>
      <p:italic r:id="rId23"/>
      <p:boldItalic r:id="rId24"/>
    </p:embeddedFont>
    <p:embeddedFont>
      <p:font typeface="Tahom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FB5VrLO069pCcqagzSw61Zf0W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8893FA-517B-471E-B247-8BF628720EA0}">
  <a:tblStyle styleId="{038893FA-517B-471E-B247-8BF628720EA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verlock-bold.fntdata"/><Relationship Id="rId21" Type="http://schemas.openxmlformats.org/officeDocument/2006/relationships/font" Target="fonts/Overlock-regular.fntdata"/><Relationship Id="rId24" Type="http://schemas.openxmlformats.org/officeDocument/2006/relationships/font" Target="fonts/Overlock-boldItalic.fntdata"/><Relationship Id="rId23" Type="http://schemas.openxmlformats.org/officeDocument/2006/relationships/font" Target="fonts/Overlock-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ahoma-bold.fntdata"/><Relationship Id="rId25" Type="http://schemas.openxmlformats.org/officeDocument/2006/relationships/font" Target="fonts/Tahoma-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 Id="rId4" Type="http://schemas.openxmlformats.org/officeDocument/2006/relationships/image" Target="../media/image2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gif"/><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927652" y="896509"/>
            <a:ext cx="10058400" cy="2743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Overlock"/>
              <a:buNone/>
            </a:pPr>
            <a:r>
              <a:rPr lang="en-IN">
                <a:latin typeface="Overlock"/>
                <a:ea typeface="Overlock"/>
                <a:cs typeface="Overlock"/>
                <a:sym typeface="Overlock"/>
              </a:rPr>
              <a:t>MACHINE LEARNING ON AUTOMOBILE CO2 EMISSIONS</a:t>
            </a:r>
            <a:endParaRPr>
              <a:latin typeface="Overlock"/>
              <a:ea typeface="Overlock"/>
              <a:cs typeface="Overlock"/>
              <a:sym typeface="Overlock"/>
            </a:endParaRPr>
          </a:p>
        </p:txBody>
      </p:sp>
      <p:sp>
        <p:nvSpPr>
          <p:cNvPr id="85" name="Google Shape;85;p1"/>
          <p:cNvSpPr txBox="1"/>
          <p:nvPr>
            <p:ph idx="1" type="subTitle"/>
          </p:nvPr>
        </p:nvSpPr>
        <p:spPr>
          <a:xfrm>
            <a:off x="2093843" y="3507188"/>
            <a:ext cx="9144000" cy="704204"/>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IN">
                <a:latin typeface="Overlock"/>
                <a:ea typeface="Overlock"/>
                <a:cs typeface="Overlock"/>
                <a:sym typeface="Overlock"/>
              </a:rPr>
              <a:t>-Avinash Shan Monteiro</a:t>
            </a:r>
            <a:endParaRPr>
              <a:solidFill>
                <a:srgbClr val="2E75B5"/>
              </a:solidFill>
              <a:latin typeface="Overlock"/>
              <a:ea typeface="Overlock"/>
              <a:cs typeface="Overlock"/>
              <a:sym typeface="Overlock"/>
            </a:endParaRPr>
          </a:p>
        </p:txBody>
      </p:sp>
      <p:pic>
        <p:nvPicPr>
          <p:cNvPr descr="https://1.bp.blogspot.com/-qQ7VUg_zl1E/WVIAFAcQAiI/AAAAAAAAQN8/27nWxdDpl_YZvvTHnLqADLeDlfliCl4jQCEwYBhgL/s640/image5.gif" id="86" name="Google Shape;86;p1"/>
          <p:cNvPicPr preferRelativeResize="0"/>
          <p:nvPr/>
        </p:nvPicPr>
        <p:blipFill rotWithShape="1">
          <a:blip r:embed="rId3">
            <a:alphaModFix/>
          </a:blip>
          <a:srcRect b="0" l="0" r="0" t="0"/>
          <a:stretch/>
        </p:blipFill>
        <p:spPr>
          <a:xfrm>
            <a:off x="7905750" y="4000500"/>
            <a:ext cx="4286250" cy="2857500"/>
          </a:xfrm>
          <a:prstGeom prst="rect">
            <a:avLst/>
          </a:prstGeom>
          <a:noFill/>
          <a:ln>
            <a:noFill/>
          </a:ln>
        </p:spPr>
      </p:pic>
      <p:pic>
        <p:nvPicPr>
          <p:cNvPr descr="Simple Car Animation | Car animation, Animation, Animation design" id="87" name="Google Shape;87;p1"/>
          <p:cNvPicPr preferRelativeResize="0"/>
          <p:nvPr/>
        </p:nvPicPr>
        <p:blipFill rotWithShape="1">
          <a:blip r:embed="rId4">
            <a:alphaModFix/>
          </a:blip>
          <a:srcRect b="0" l="0" r="0" t="0"/>
          <a:stretch/>
        </p:blipFill>
        <p:spPr>
          <a:xfrm>
            <a:off x="-1" y="4000500"/>
            <a:ext cx="3809999" cy="2857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title"/>
          </p:nvPr>
        </p:nvSpPr>
        <p:spPr>
          <a:xfrm>
            <a:off x="0" y="0"/>
            <a:ext cx="12192000"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Data Preparation for Machine Learning</a:t>
            </a:r>
            <a:endParaRPr/>
          </a:p>
        </p:txBody>
      </p:sp>
      <p:pic>
        <p:nvPicPr>
          <p:cNvPr id="164" name="Google Shape;164;p10"/>
          <p:cNvPicPr preferRelativeResize="0"/>
          <p:nvPr/>
        </p:nvPicPr>
        <p:blipFill rotWithShape="1">
          <a:blip r:embed="rId3">
            <a:alphaModFix/>
          </a:blip>
          <a:srcRect b="0" l="0" r="0" t="0"/>
          <a:stretch/>
        </p:blipFill>
        <p:spPr>
          <a:xfrm>
            <a:off x="5605669" y="1798127"/>
            <a:ext cx="6023008" cy="4825503"/>
          </a:xfrm>
          <a:prstGeom prst="rect">
            <a:avLst/>
          </a:prstGeom>
          <a:noFill/>
          <a:ln>
            <a:noFill/>
          </a:ln>
        </p:spPr>
      </p:pic>
      <p:sp>
        <p:nvSpPr>
          <p:cNvPr id="165" name="Google Shape;165;p10"/>
          <p:cNvSpPr txBox="1"/>
          <p:nvPr/>
        </p:nvSpPr>
        <p:spPr>
          <a:xfrm>
            <a:off x="419094" y="1016631"/>
            <a:ext cx="5186575" cy="2031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Assumptions of Linear Regression</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Target Variable must be uniformly distributed</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Linear relationship b/w independent and target variable</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Explanatory variables must not be co-related with each other (|r|&lt;0.8)</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Homoscedasticity</a:t>
            </a:r>
            <a:endParaRPr/>
          </a:p>
        </p:txBody>
      </p:sp>
      <p:sp>
        <p:nvSpPr>
          <p:cNvPr id="166" name="Google Shape;166;p10"/>
          <p:cNvSpPr txBox="1"/>
          <p:nvPr/>
        </p:nvSpPr>
        <p:spPr>
          <a:xfrm>
            <a:off x="8367096" y="1229429"/>
            <a:ext cx="242514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Calibri"/>
                <a:ea typeface="Calibri"/>
                <a:cs typeface="Calibri"/>
                <a:sym typeface="Calibri"/>
              </a:rPr>
              <a:t>Heat Map after data is prepared for ML</a:t>
            </a:r>
            <a:endParaRPr/>
          </a:p>
        </p:txBody>
      </p:sp>
      <p:sp>
        <p:nvSpPr>
          <p:cNvPr id="167" name="Google Shape;167;p10"/>
          <p:cNvSpPr txBox="1"/>
          <p:nvPr/>
        </p:nvSpPr>
        <p:spPr>
          <a:xfrm>
            <a:off x="85871" y="3710287"/>
            <a:ext cx="6023008"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Once all the assumptions are satisfied, we separated the target variable from the dataset and  spitted the data into train &amp; test data.</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We develop the model using Train data and test the model using test data.</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We use a powerful python library called scikit learn to develop these models.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0" y="0"/>
            <a:ext cx="12191999"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Linear Regression Model</a:t>
            </a:r>
            <a:endParaRPr/>
          </a:p>
        </p:txBody>
      </p:sp>
      <p:sp>
        <p:nvSpPr>
          <p:cNvPr id="173" name="Google Shape;173;p11"/>
          <p:cNvSpPr txBox="1"/>
          <p:nvPr/>
        </p:nvSpPr>
        <p:spPr>
          <a:xfrm>
            <a:off x="0" y="805693"/>
            <a:ext cx="12192000" cy="8710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The linear regression equation is given by 	</a:t>
            </a:r>
            <a:r>
              <a:rPr b="1" lang="en-IN" sz="1600">
                <a:solidFill>
                  <a:schemeClr val="dk1"/>
                </a:solidFill>
                <a:latin typeface="Calibri"/>
                <a:ea typeface="Calibri"/>
                <a:cs typeface="Calibri"/>
                <a:sym typeface="Calibri"/>
              </a:rPr>
              <a:t>Y=</a:t>
            </a:r>
            <a:r>
              <a:rPr b="1" lang="en-IN" sz="1600">
                <a:solidFill>
                  <a:schemeClr val="dk1"/>
                </a:solidFill>
                <a:latin typeface="Tahoma"/>
                <a:ea typeface="Tahoma"/>
                <a:cs typeface="Tahoma"/>
                <a:sym typeface="Tahoma"/>
              </a:rPr>
              <a:t>βₒ</a:t>
            </a:r>
            <a:r>
              <a:rPr b="1" lang="en-IN" sz="1600">
                <a:solidFill>
                  <a:schemeClr val="dk1"/>
                </a:solidFill>
                <a:latin typeface="Calibri"/>
                <a:ea typeface="Calibri"/>
                <a:cs typeface="Calibri"/>
                <a:sym typeface="Calibri"/>
              </a:rPr>
              <a:t>+</a:t>
            </a:r>
            <a:r>
              <a:rPr b="1" lang="en-IN" sz="1600">
                <a:solidFill>
                  <a:schemeClr val="dk1"/>
                </a:solidFill>
                <a:latin typeface="Tahoma"/>
                <a:ea typeface="Tahoma"/>
                <a:cs typeface="Tahoma"/>
                <a:sym typeface="Tahoma"/>
              </a:rPr>
              <a:t> β₁</a:t>
            </a:r>
            <a:r>
              <a:rPr b="1" lang="en-IN" sz="1600">
                <a:solidFill>
                  <a:schemeClr val="dk1"/>
                </a:solidFill>
                <a:latin typeface="Calibri"/>
                <a:ea typeface="Calibri"/>
                <a:cs typeface="Calibri"/>
                <a:sym typeface="Calibri"/>
              </a:rPr>
              <a:t>X</a:t>
            </a:r>
            <a:r>
              <a:rPr b="1" lang="en-IN" sz="1600">
                <a:solidFill>
                  <a:schemeClr val="dk1"/>
                </a:solidFill>
                <a:latin typeface="Tahoma"/>
                <a:ea typeface="Tahoma"/>
                <a:cs typeface="Tahoma"/>
                <a:sym typeface="Tahoma"/>
              </a:rPr>
              <a:t>₁</a:t>
            </a:r>
            <a:r>
              <a:rPr b="1" lang="en-IN" sz="1600">
                <a:solidFill>
                  <a:schemeClr val="dk1"/>
                </a:solidFill>
                <a:latin typeface="Calibri"/>
                <a:ea typeface="Calibri"/>
                <a:cs typeface="Calibri"/>
                <a:sym typeface="Calibri"/>
              </a:rPr>
              <a:t>+</a:t>
            </a:r>
            <a:r>
              <a:rPr b="1" lang="en-IN" sz="1600">
                <a:solidFill>
                  <a:schemeClr val="dk1"/>
                </a:solidFill>
                <a:latin typeface="Tahoma"/>
                <a:ea typeface="Tahoma"/>
                <a:cs typeface="Tahoma"/>
                <a:sym typeface="Tahoma"/>
              </a:rPr>
              <a:t> β₂</a:t>
            </a:r>
            <a:r>
              <a:rPr b="1" lang="en-IN" sz="1600">
                <a:solidFill>
                  <a:schemeClr val="dk1"/>
                </a:solidFill>
                <a:latin typeface="Calibri"/>
                <a:ea typeface="Calibri"/>
                <a:cs typeface="Calibri"/>
                <a:sym typeface="Calibri"/>
              </a:rPr>
              <a:t>X</a:t>
            </a:r>
            <a:r>
              <a:rPr b="1" lang="en-IN" sz="1600">
                <a:solidFill>
                  <a:schemeClr val="dk1"/>
                </a:solidFill>
                <a:latin typeface="Tahoma"/>
                <a:ea typeface="Tahoma"/>
                <a:cs typeface="Tahoma"/>
                <a:sym typeface="Tahoma"/>
              </a:rPr>
              <a:t>₂ </a:t>
            </a:r>
            <a:r>
              <a:rPr b="1" lang="en-IN" sz="1600">
                <a:solidFill>
                  <a:schemeClr val="dk1"/>
                </a:solidFill>
                <a:latin typeface="Calibri"/>
                <a:ea typeface="Calibri"/>
                <a:cs typeface="Calibri"/>
                <a:sym typeface="Calibri"/>
              </a:rPr>
              <a:t>+</a:t>
            </a:r>
            <a:r>
              <a:rPr b="1" lang="en-IN" sz="1600">
                <a:solidFill>
                  <a:schemeClr val="dk1"/>
                </a:solidFill>
                <a:latin typeface="Tahoma"/>
                <a:ea typeface="Tahoma"/>
                <a:cs typeface="Tahoma"/>
                <a:sym typeface="Tahoma"/>
              </a:rPr>
              <a:t> β₃</a:t>
            </a:r>
            <a:r>
              <a:rPr b="1" lang="en-IN" sz="1600">
                <a:solidFill>
                  <a:schemeClr val="dk1"/>
                </a:solidFill>
                <a:latin typeface="Calibri"/>
                <a:ea typeface="Calibri"/>
                <a:cs typeface="Calibri"/>
                <a:sym typeface="Calibri"/>
              </a:rPr>
              <a:t>X</a:t>
            </a:r>
            <a:r>
              <a:rPr b="1" lang="en-IN" sz="1600">
                <a:solidFill>
                  <a:schemeClr val="dk1"/>
                </a:solidFill>
                <a:latin typeface="Tahoma"/>
                <a:ea typeface="Tahoma"/>
                <a:cs typeface="Tahoma"/>
                <a:sym typeface="Tahoma"/>
              </a:rPr>
              <a:t>₃ </a:t>
            </a:r>
            <a:r>
              <a:rPr b="1" lang="en-IN" sz="1600">
                <a:solidFill>
                  <a:schemeClr val="dk1"/>
                </a:solidFill>
                <a:latin typeface="Calibri"/>
                <a:ea typeface="Calibri"/>
                <a:cs typeface="Calibri"/>
                <a:sym typeface="Calibri"/>
              </a:rPr>
              <a:t>+.........+</a:t>
            </a:r>
            <a:r>
              <a:rPr b="1" lang="en-IN" sz="1600">
                <a:solidFill>
                  <a:schemeClr val="dk1"/>
                </a:solidFill>
                <a:latin typeface="Tahoma"/>
                <a:ea typeface="Tahoma"/>
                <a:cs typeface="Tahoma"/>
                <a:sym typeface="Tahoma"/>
              </a:rPr>
              <a:t> β</a:t>
            </a:r>
            <a:r>
              <a:rPr b="1" lang="en-IN" sz="1600">
                <a:solidFill>
                  <a:schemeClr val="dk1"/>
                </a:solidFill>
                <a:latin typeface="Calibri"/>
                <a:ea typeface="Calibri"/>
                <a:cs typeface="Calibri"/>
                <a:sym typeface="Calibri"/>
              </a:rPr>
              <a:t>mXm ==&gt; Y=</a:t>
            </a:r>
            <a:r>
              <a:rPr b="1" lang="en-IN" sz="1600">
                <a:solidFill>
                  <a:schemeClr val="dk1"/>
                </a:solidFill>
                <a:latin typeface="Tahoma"/>
                <a:ea typeface="Tahoma"/>
                <a:cs typeface="Tahoma"/>
                <a:sym typeface="Tahoma"/>
              </a:rPr>
              <a:t> β</a:t>
            </a:r>
            <a:r>
              <a:rPr b="1" lang="en-IN" sz="1600">
                <a:solidFill>
                  <a:schemeClr val="dk1"/>
                </a:solidFill>
                <a:latin typeface="Calibri"/>
                <a:ea typeface="Calibri"/>
                <a:cs typeface="Calibri"/>
                <a:sym typeface="Calibri"/>
              </a:rPr>
              <a:t>X</a:t>
            </a:r>
            <a:endParaRPr b="1" sz="16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N" sz="1660">
                <a:solidFill>
                  <a:srgbClr val="0070C0"/>
                </a:solidFill>
                <a:latin typeface="Calibri"/>
                <a:ea typeface="Calibri"/>
                <a:cs typeface="Calibri"/>
                <a:sym typeface="Calibri"/>
              </a:rPr>
              <a:t>CO2 Emissions= 132.86+6.52*CYLINDERS+463.10*FUELCONSUMPTION_CITY-135.89*FUELTYPE_E-24.65FUELTYPE_X-26.87*FUELTYPE_Z</a:t>
            </a:r>
            <a:endParaRPr sz="1660">
              <a:solidFill>
                <a:srgbClr val="0070C0"/>
              </a:solidFill>
              <a:latin typeface="Calibri"/>
              <a:ea typeface="Calibri"/>
              <a:cs typeface="Calibri"/>
              <a:sym typeface="Calibri"/>
            </a:endParaRPr>
          </a:p>
        </p:txBody>
      </p:sp>
      <p:graphicFrame>
        <p:nvGraphicFramePr>
          <p:cNvPr id="174" name="Google Shape;174;p11"/>
          <p:cNvGraphicFramePr/>
          <p:nvPr/>
        </p:nvGraphicFramePr>
        <p:xfrm>
          <a:off x="1592353" y="1754223"/>
          <a:ext cx="3000000" cy="3000000"/>
        </p:xfrm>
        <a:graphic>
          <a:graphicData uri="http://schemas.openxmlformats.org/drawingml/2006/table">
            <a:tbl>
              <a:tblPr>
                <a:noFill/>
                <a:tableStyleId>{038893FA-517B-471E-B247-8BF628720EA0}</a:tableStyleId>
              </a:tblPr>
              <a:tblGrid>
                <a:gridCol w="3043575"/>
                <a:gridCol w="2698650"/>
                <a:gridCol w="3388500"/>
              </a:tblGrid>
              <a:tr h="299175">
                <a:tc>
                  <a:txBody>
                    <a:bodyPr/>
                    <a:lstStyle/>
                    <a:p>
                      <a:pPr indent="0" lvl="0" marL="0" marR="0" rtl="0" algn="ctr">
                        <a:spcBef>
                          <a:spcPts val="0"/>
                        </a:spcBef>
                        <a:spcAft>
                          <a:spcPts val="0"/>
                        </a:spcAft>
                        <a:buNone/>
                      </a:pPr>
                      <a:r>
                        <a:rPr b="1" lang="en-IN" sz="1600" u="none" cap="none" strike="noStrike"/>
                        <a:t>RMSE Score Test</a:t>
                      </a:r>
                      <a:endParaRPr/>
                    </a:p>
                  </a:txBody>
                  <a:tcPr marT="45725" marB="45725" marR="91450" marL="91450" anchor="ctr"/>
                </a:tc>
                <a:tc>
                  <a:txBody>
                    <a:bodyPr/>
                    <a:lstStyle/>
                    <a:p>
                      <a:pPr indent="0" lvl="0" marL="0" marR="0" rtl="0" algn="ctr">
                        <a:spcBef>
                          <a:spcPts val="0"/>
                        </a:spcBef>
                        <a:spcAft>
                          <a:spcPts val="0"/>
                        </a:spcAft>
                        <a:buNone/>
                      </a:pPr>
                      <a:r>
                        <a:rPr b="1" lang="en-IN" sz="1600" u="none" cap="none" strike="noStrike"/>
                        <a:t>R-squared Value Test</a:t>
                      </a:r>
                      <a:endParaRPr/>
                    </a:p>
                  </a:txBody>
                  <a:tcPr marT="45725" marB="45725" marR="91450" marL="91450" anchor="ctr"/>
                </a:tc>
                <a:tc>
                  <a:txBody>
                    <a:bodyPr/>
                    <a:lstStyle/>
                    <a:p>
                      <a:pPr indent="0" lvl="0" marL="0" marR="0" rtl="0" algn="ctr">
                        <a:spcBef>
                          <a:spcPts val="0"/>
                        </a:spcBef>
                        <a:spcAft>
                          <a:spcPts val="0"/>
                        </a:spcAft>
                        <a:buNone/>
                      </a:pPr>
                      <a:r>
                        <a:rPr b="1" lang="en-IN" sz="1600" u="none" cap="none" strike="noStrike"/>
                        <a:t>Adjusted R-squared Value test</a:t>
                      </a:r>
                      <a:endParaRPr/>
                    </a:p>
                  </a:txBody>
                  <a:tcPr marT="45725" marB="45725" marR="91450" marL="91450" anchor="ctr"/>
                </a:tc>
              </a:tr>
              <a:tr h="161475">
                <a:tc>
                  <a:txBody>
                    <a:bodyPr/>
                    <a:lstStyle/>
                    <a:p>
                      <a:pPr indent="0" lvl="0" marL="0" marR="0" rtl="0" algn="ctr">
                        <a:spcBef>
                          <a:spcPts val="0"/>
                        </a:spcBef>
                        <a:spcAft>
                          <a:spcPts val="0"/>
                        </a:spcAft>
                        <a:buNone/>
                      </a:pPr>
                      <a:r>
                        <a:rPr lang="en-IN" sz="1600" u="none" cap="none" strike="noStrike"/>
                        <a:t>8.8226</a:t>
                      </a:r>
                      <a:endParaRPr/>
                    </a:p>
                  </a:txBody>
                  <a:tcPr marT="45725" marB="45725" marR="91450" marL="91450" anchor="ctr"/>
                </a:tc>
                <a:tc>
                  <a:txBody>
                    <a:bodyPr/>
                    <a:lstStyle/>
                    <a:p>
                      <a:pPr indent="0" lvl="0" marL="0" marR="0" rtl="0" algn="ctr">
                        <a:spcBef>
                          <a:spcPts val="0"/>
                        </a:spcBef>
                        <a:spcAft>
                          <a:spcPts val="0"/>
                        </a:spcAft>
                        <a:buNone/>
                      </a:pPr>
                      <a:r>
                        <a:rPr lang="en-IN" sz="1600" u="none" cap="none" strike="noStrike"/>
                        <a:t>0.9832</a:t>
                      </a:r>
                      <a:endParaRPr/>
                    </a:p>
                  </a:txBody>
                  <a:tcPr marT="45725" marB="45725" marR="91450" marL="91450" anchor="ctr"/>
                </a:tc>
                <a:tc>
                  <a:txBody>
                    <a:bodyPr/>
                    <a:lstStyle/>
                    <a:p>
                      <a:pPr indent="0" lvl="0" marL="0" marR="0" rtl="0" algn="ctr">
                        <a:spcBef>
                          <a:spcPts val="0"/>
                        </a:spcBef>
                        <a:spcAft>
                          <a:spcPts val="0"/>
                        </a:spcAft>
                        <a:buNone/>
                      </a:pPr>
                      <a:r>
                        <a:rPr lang="en-IN" sz="1600" u="none" cap="none" strike="noStrike"/>
                        <a:t>0.9827</a:t>
                      </a:r>
                      <a:endParaRPr/>
                    </a:p>
                  </a:txBody>
                  <a:tcPr marT="45725" marB="45725" marR="91450" marL="91450" anchor="ctr"/>
                </a:tc>
              </a:tr>
            </a:tbl>
          </a:graphicData>
        </a:graphic>
      </p:graphicFrame>
      <p:pic>
        <p:nvPicPr>
          <p:cNvPr id="175" name="Google Shape;175;p11"/>
          <p:cNvPicPr preferRelativeResize="0"/>
          <p:nvPr/>
        </p:nvPicPr>
        <p:blipFill rotWithShape="1">
          <a:blip r:embed="rId3">
            <a:alphaModFix/>
          </a:blip>
          <a:srcRect b="0" l="0" r="0" t="0"/>
          <a:stretch/>
        </p:blipFill>
        <p:spPr>
          <a:xfrm>
            <a:off x="5429555" y="2574225"/>
            <a:ext cx="5554634" cy="3944351"/>
          </a:xfrm>
          <a:prstGeom prst="rect">
            <a:avLst/>
          </a:prstGeom>
          <a:noFill/>
          <a:ln>
            <a:noFill/>
          </a:ln>
        </p:spPr>
      </p:pic>
      <p:pic>
        <p:nvPicPr>
          <p:cNvPr id="176" name="Google Shape;176;p11"/>
          <p:cNvPicPr preferRelativeResize="0"/>
          <p:nvPr/>
        </p:nvPicPr>
        <p:blipFill rotWithShape="1">
          <a:blip r:embed="rId4">
            <a:alphaModFix/>
          </a:blip>
          <a:srcRect b="0" l="0" r="0" t="0"/>
          <a:stretch/>
        </p:blipFill>
        <p:spPr>
          <a:xfrm>
            <a:off x="1062037" y="2561274"/>
            <a:ext cx="3785763" cy="39702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0" y="0"/>
            <a:ext cx="12191999"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Decision Tree Models</a:t>
            </a:r>
            <a:endParaRPr/>
          </a:p>
        </p:txBody>
      </p:sp>
      <p:graphicFrame>
        <p:nvGraphicFramePr>
          <p:cNvPr id="182" name="Google Shape;182;p12"/>
          <p:cNvGraphicFramePr/>
          <p:nvPr/>
        </p:nvGraphicFramePr>
        <p:xfrm>
          <a:off x="892678" y="1022414"/>
          <a:ext cx="3000000" cy="3000000"/>
        </p:xfrm>
        <a:graphic>
          <a:graphicData uri="http://schemas.openxmlformats.org/drawingml/2006/table">
            <a:tbl>
              <a:tblPr>
                <a:noFill/>
                <a:tableStyleId>{038893FA-517B-471E-B247-8BF628720EA0}</a:tableStyleId>
              </a:tblPr>
              <a:tblGrid>
                <a:gridCol w="2504650"/>
                <a:gridCol w="2020950"/>
                <a:gridCol w="2262800"/>
                <a:gridCol w="3071200"/>
              </a:tblGrid>
              <a:tr h="293050">
                <a:tc>
                  <a:txBody>
                    <a:bodyPr/>
                    <a:lstStyle/>
                    <a:p>
                      <a:pPr indent="0" lvl="0" marL="0" marR="0" rtl="0" algn="ctr">
                        <a:spcBef>
                          <a:spcPts val="0"/>
                        </a:spcBef>
                        <a:spcAft>
                          <a:spcPts val="0"/>
                        </a:spcAft>
                        <a:buNone/>
                      </a:pPr>
                      <a:r>
                        <a:rPr b="1" lang="en-IN" sz="1800" u="none" cap="none" strike="noStrike"/>
                        <a:t>Model Name</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t>RMSE Score Test</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t>R-squared Value Test</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t>Adjusted R-square Test</a:t>
                      </a:r>
                      <a:endParaRPr/>
                    </a:p>
                  </a:txBody>
                  <a:tcPr marT="35675" marB="35675" marR="71325" marL="71325" anchor="ctr"/>
                </a:tc>
              </a:tr>
              <a:tr h="377125">
                <a:tc>
                  <a:txBody>
                    <a:bodyPr/>
                    <a:lstStyle/>
                    <a:p>
                      <a:pPr indent="0" lvl="0" marL="0" marR="0" rtl="0" algn="ctr">
                        <a:spcBef>
                          <a:spcPts val="0"/>
                        </a:spcBef>
                        <a:spcAft>
                          <a:spcPts val="0"/>
                        </a:spcAft>
                        <a:buNone/>
                      </a:pPr>
                      <a:r>
                        <a:rPr lang="en-IN" sz="1800" u="none" cap="none" strike="noStrike"/>
                        <a:t>Decision Tree Model-1</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8.4647</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0.9822</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0.9819</a:t>
                      </a:r>
                      <a:endParaRPr/>
                    </a:p>
                  </a:txBody>
                  <a:tcPr marT="35675" marB="35675" marR="71325" marL="71325" anchor="ctr"/>
                </a:tc>
              </a:tr>
              <a:tr h="278300">
                <a:tc>
                  <a:txBody>
                    <a:bodyPr/>
                    <a:lstStyle/>
                    <a:p>
                      <a:pPr indent="0" lvl="0" marL="0" marR="0" rtl="0" algn="ctr">
                        <a:spcBef>
                          <a:spcPts val="0"/>
                        </a:spcBef>
                        <a:spcAft>
                          <a:spcPts val="0"/>
                        </a:spcAft>
                        <a:buNone/>
                      </a:pPr>
                      <a:r>
                        <a:rPr lang="en-IN" sz="1800" u="none" cap="none" strike="noStrike"/>
                        <a:t>Decision Tree Model-2</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8.4231</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0.9824</a:t>
                      </a:r>
                      <a:endParaRPr/>
                    </a:p>
                  </a:txBody>
                  <a:tcPr marT="35675" marB="35675" marR="71325" marL="71325" anchor="ctr"/>
                </a:tc>
                <a:tc>
                  <a:txBody>
                    <a:bodyPr/>
                    <a:lstStyle/>
                    <a:p>
                      <a:pPr indent="0" lvl="0" marL="0" marR="0" rtl="0" algn="ctr">
                        <a:spcBef>
                          <a:spcPts val="0"/>
                        </a:spcBef>
                        <a:spcAft>
                          <a:spcPts val="0"/>
                        </a:spcAft>
                        <a:buNone/>
                      </a:pPr>
                      <a:r>
                        <a:rPr lang="en-IN" sz="1800" u="none" cap="none" strike="noStrike"/>
                        <a:t>0.9819</a:t>
                      </a:r>
                      <a:endParaRPr/>
                    </a:p>
                  </a:txBody>
                  <a:tcPr marT="35675" marB="35675" marR="71325" marL="71325" anchor="ctr"/>
                </a:tc>
              </a:tr>
              <a:tr h="250700">
                <a:tc>
                  <a:txBody>
                    <a:bodyPr/>
                    <a:lstStyle/>
                    <a:p>
                      <a:pPr indent="0" lvl="0" marL="0" marR="0" rtl="0" algn="ctr">
                        <a:spcBef>
                          <a:spcPts val="0"/>
                        </a:spcBef>
                        <a:spcAft>
                          <a:spcPts val="0"/>
                        </a:spcAft>
                        <a:buNone/>
                      </a:pPr>
                      <a:r>
                        <a:rPr b="1" lang="en-IN" sz="1800" u="none" cap="none" strike="noStrike">
                          <a:solidFill>
                            <a:srgbClr val="2E75B5"/>
                          </a:solidFill>
                        </a:rPr>
                        <a:t>GridSearchCV Model</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rgbClr val="2E75B5"/>
                          </a:solidFill>
                        </a:rPr>
                        <a:t>7.6863</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rgbClr val="2E75B5"/>
                          </a:solidFill>
                        </a:rPr>
                        <a:t>0.9853</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rgbClr val="2E75B5"/>
                          </a:solidFill>
                        </a:rPr>
                        <a:t>0.9849</a:t>
                      </a:r>
                      <a:endParaRPr/>
                    </a:p>
                  </a:txBody>
                  <a:tcPr marT="35675" marB="35675" marR="71325" marL="71325" anchor="ctr"/>
                </a:tc>
              </a:tr>
            </a:tbl>
          </a:graphicData>
        </a:graphic>
      </p:graphicFrame>
      <p:pic>
        <p:nvPicPr>
          <p:cNvPr id="183" name="Google Shape;183;p12"/>
          <p:cNvPicPr preferRelativeResize="0"/>
          <p:nvPr/>
        </p:nvPicPr>
        <p:blipFill rotWithShape="1">
          <a:blip r:embed="rId3">
            <a:alphaModFix/>
          </a:blip>
          <a:srcRect b="0" l="0" r="0" t="0"/>
          <a:stretch/>
        </p:blipFill>
        <p:spPr>
          <a:xfrm>
            <a:off x="7958710" y="3242199"/>
            <a:ext cx="4046676" cy="2871326"/>
          </a:xfrm>
          <a:prstGeom prst="rect">
            <a:avLst/>
          </a:prstGeom>
          <a:noFill/>
          <a:ln>
            <a:noFill/>
          </a:ln>
        </p:spPr>
      </p:pic>
      <p:pic>
        <p:nvPicPr>
          <p:cNvPr id="184" name="Google Shape;184;p12"/>
          <p:cNvPicPr preferRelativeResize="0"/>
          <p:nvPr/>
        </p:nvPicPr>
        <p:blipFill rotWithShape="1">
          <a:blip r:embed="rId4">
            <a:alphaModFix/>
          </a:blip>
          <a:srcRect b="0" l="0" r="0" t="0"/>
          <a:stretch/>
        </p:blipFill>
        <p:spPr>
          <a:xfrm>
            <a:off x="186617" y="3242199"/>
            <a:ext cx="4068413" cy="2886750"/>
          </a:xfrm>
          <a:prstGeom prst="rect">
            <a:avLst/>
          </a:prstGeom>
          <a:noFill/>
          <a:ln>
            <a:noFill/>
          </a:ln>
        </p:spPr>
      </p:pic>
      <p:pic>
        <p:nvPicPr>
          <p:cNvPr id="185" name="Google Shape;185;p12"/>
          <p:cNvPicPr preferRelativeResize="0"/>
          <p:nvPr/>
        </p:nvPicPr>
        <p:blipFill rotWithShape="1">
          <a:blip r:embed="rId5">
            <a:alphaModFix/>
          </a:blip>
          <a:srcRect b="0" l="0" r="0" t="0"/>
          <a:stretch/>
        </p:blipFill>
        <p:spPr>
          <a:xfrm>
            <a:off x="4090151" y="3242199"/>
            <a:ext cx="3868559" cy="2744943"/>
          </a:xfrm>
          <a:prstGeom prst="rect">
            <a:avLst/>
          </a:prstGeom>
          <a:noFill/>
          <a:ln>
            <a:noFill/>
          </a:ln>
        </p:spPr>
      </p:pic>
      <p:sp>
        <p:nvSpPr>
          <p:cNvPr id="186" name="Google Shape;186;p12"/>
          <p:cNvSpPr txBox="1"/>
          <p:nvPr/>
        </p:nvSpPr>
        <p:spPr>
          <a:xfrm>
            <a:off x="9541194" y="3179636"/>
            <a:ext cx="1470244"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900">
                <a:solidFill>
                  <a:schemeClr val="dk1"/>
                </a:solidFill>
                <a:latin typeface="Calibri"/>
                <a:ea typeface="Calibri"/>
                <a:cs typeface="Calibri"/>
                <a:sym typeface="Calibri"/>
              </a:rPr>
              <a:t>GridSearchCV Model</a:t>
            </a:r>
            <a:endParaRPr sz="9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txBox="1"/>
          <p:nvPr>
            <p:ph type="title"/>
          </p:nvPr>
        </p:nvSpPr>
        <p:spPr>
          <a:xfrm>
            <a:off x="0" y="0"/>
            <a:ext cx="12191999"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Random Forest Models</a:t>
            </a:r>
            <a:endParaRPr/>
          </a:p>
        </p:txBody>
      </p:sp>
      <p:sp>
        <p:nvSpPr>
          <p:cNvPr id="192" name="Google Shape;192;p13"/>
          <p:cNvSpPr txBox="1"/>
          <p:nvPr/>
        </p:nvSpPr>
        <p:spPr>
          <a:xfrm>
            <a:off x="1" y="1126435"/>
            <a:ext cx="1219199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a:p>
        </p:txBody>
      </p:sp>
      <p:graphicFrame>
        <p:nvGraphicFramePr>
          <p:cNvPr id="193" name="Google Shape;193;p13"/>
          <p:cNvGraphicFramePr/>
          <p:nvPr/>
        </p:nvGraphicFramePr>
        <p:xfrm>
          <a:off x="636103" y="890757"/>
          <a:ext cx="3000000" cy="3000000"/>
        </p:xfrm>
        <a:graphic>
          <a:graphicData uri="http://schemas.openxmlformats.org/drawingml/2006/table">
            <a:tbl>
              <a:tblPr>
                <a:noFill/>
                <a:tableStyleId>{038893FA-517B-471E-B247-8BF628720EA0}</a:tableStyleId>
              </a:tblPr>
              <a:tblGrid>
                <a:gridCol w="2946875"/>
                <a:gridCol w="2657650"/>
                <a:gridCol w="2657650"/>
                <a:gridCol w="2657650"/>
              </a:tblGrid>
              <a:tr h="392600">
                <a:tc>
                  <a:txBody>
                    <a:bodyPr/>
                    <a:lstStyle/>
                    <a:p>
                      <a:pPr indent="0" lvl="0" marL="0" marR="0" rtl="0" algn="ctr">
                        <a:spcBef>
                          <a:spcPts val="0"/>
                        </a:spcBef>
                        <a:spcAft>
                          <a:spcPts val="0"/>
                        </a:spcAft>
                        <a:buNone/>
                      </a:pPr>
                      <a:r>
                        <a:rPr b="1" lang="en-IN" sz="1800" u="none" cap="none" strike="noStrike"/>
                        <a:t>Model Name</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RMSE Score test</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R-squared value test</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Adjusted R-squared test</a:t>
                      </a:r>
                      <a:endParaRPr/>
                    </a:p>
                  </a:txBody>
                  <a:tcPr marT="34000" marB="34000" marR="68000" marL="68000" anchor="ctr"/>
                </a:tc>
              </a:tr>
              <a:tr h="355700">
                <a:tc>
                  <a:txBody>
                    <a:bodyPr/>
                    <a:lstStyle/>
                    <a:p>
                      <a:pPr indent="0" lvl="0" marL="0" marR="0" rtl="0" algn="ctr">
                        <a:spcBef>
                          <a:spcPts val="0"/>
                        </a:spcBef>
                        <a:spcAft>
                          <a:spcPts val="0"/>
                        </a:spcAft>
                        <a:buNone/>
                      </a:pPr>
                      <a:r>
                        <a:rPr b="1" lang="en-IN" sz="1800" u="none" cap="none" strike="noStrike">
                          <a:solidFill>
                            <a:srgbClr val="2E75B5"/>
                          </a:solidFill>
                        </a:rPr>
                        <a:t>Random Forest Model-1</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solidFill>
                            <a:srgbClr val="2E75B5"/>
                          </a:solidFill>
                        </a:rPr>
                        <a:t>4.2409</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solidFill>
                            <a:srgbClr val="2E75B5"/>
                          </a:solidFill>
                        </a:rPr>
                        <a:t>0.9841</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solidFill>
                            <a:srgbClr val="2E75B5"/>
                          </a:solidFill>
                        </a:rPr>
                        <a:t>0.9837</a:t>
                      </a:r>
                      <a:endParaRPr/>
                    </a:p>
                  </a:txBody>
                  <a:tcPr marT="34000" marB="34000" marR="68000" marL="68000" anchor="ctr"/>
                </a:tc>
              </a:tr>
              <a:tr h="318050">
                <a:tc>
                  <a:txBody>
                    <a:bodyPr/>
                    <a:lstStyle/>
                    <a:p>
                      <a:pPr indent="0" lvl="0" marL="0" marR="0" rtl="0" algn="ctr">
                        <a:spcBef>
                          <a:spcPts val="0"/>
                        </a:spcBef>
                        <a:spcAft>
                          <a:spcPts val="0"/>
                        </a:spcAft>
                        <a:buNone/>
                      </a:pPr>
                      <a:r>
                        <a:rPr lang="en-IN" sz="1800" u="none" cap="none" strike="noStrike"/>
                        <a:t>Random Forest Model-2</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8.0166</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0.9840</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0.9836</a:t>
                      </a:r>
                      <a:endParaRPr/>
                    </a:p>
                  </a:txBody>
                  <a:tcPr marT="34000" marB="34000" marR="68000" marL="68000" anchor="ctr"/>
                </a:tc>
              </a:tr>
              <a:tr h="278300">
                <a:tc>
                  <a:txBody>
                    <a:bodyPr/>
                    <a:lstStyle/>
                    <a:p>
                      <a:pPr indent="0" lvl="0" marL="0" marR="0" rtl="0" algn="ctr">
                        <a:spcBef>
                          <a:spcPts val="0"/>
                        </a:spcBef>
                        <a:spcAft>
                          <a:spcPts val="0"/>
                        </a:spcAft>
                        <a:buNone/>
                      </a:pPr>
                      <a:r>
                        <a:rPr lang="en-IN" sz="1800" u="none" cap="none" strike="noStrike"/>
                        <a:t>RandomizedSearchCV Model</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8.7588</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0.9789</a:t>
                      </a:r>
                      <a:endParaRPr/>
                    </a:p>
                  </a:txBody>
                  <a:tcPr marT="34000" marB="34000" marR="68000" marL="68000" anchor="ctr"/>
                </a:tc>
                <a:tc>
                  <a:txBody>
                    <a:bodyPr/>
                    <a:lstStyle/>
                    <a:p>
                      <a:pPr indent="0" lvl="0" marL="0" marR="0" rtl="0" algn="ctr">
                        <a:spcBef>
                          <a:spcPts val="0"/>
                        </a:spcBef>
                        <a:spcAft>
                          <a:spcPts val="0"/>
                        </a:spcAft>
                        <a:buNone/>
                      </a:pPr>
                      <a:r>
                        <a:rPr lang="en-IN" sz="1800" u="none" cap="none" strike="noStrike"/>
                        <a:t>0.9800</a:t>
                      </a:r>
                      <a:endParaRPr/>
                    </a:p>
                  </a:txBody>
                  <a:tcPr marT="34000" marB="34000" marR="68000" marL="68000" anchor="ctr"/>
                </a:tc>
              </a:tr>
            </a:tbl>
          </a:graphicData>
        </a:graphic>
      </p:graphicFrame>
      <p:pic>
        <p:nvPicPr>
          <p:cNvPr id="194" name="Google Shape;194;p13"/>
          <p:cNvPicPr preferRelativeResize="0"/>
          <p:nvPr/>
        </p:nvPicPr>
        <p:blipFill rotWithShape="1">
          <a:blip r:embed="rId3">
            <a:alphaModFix/>
          </a:blip>
          <a:srcRect b="0" l="0" r="0" t="0"/>
          <a:stretch/>
        </p:blipFill>
        <p:spPr>
          <a:xfrm>
            <a:off x="90386" y="2754665"/>
            <a:ext cx="4068414" cy="2886750"/>
          </a:xfrm>
          <a:prstGeom prst="rect">
            <a:avLst/>
          </a:prstGeom>
          <a:noFill/>
          <a:ln>
            <a:noFill/>
          </a:ln>
        </p:spPr>
      </p:pic>
      <p:pic>
        <p:nvPicPr>
          <p:cNvPr id="195" name="Google Shape;195;p13"/>
          <p:cNvPicPr preferRelativeResize="0"/>
          <p:nvPr/>
        </p:nvPicPr>
        <p:blipFill rotWithShape="1">
          <a:blip r:embed="rId4">
            <a:alphaModFix/>
          </a:blip>
          <a:srcRect b="0" l="0" r="0" t="0"/>
          <a:stretch/>
        </p:blipFill>
        <p:spPr>
          <a:xfrm>
            <a:off x="4092540" y="2754352"/>
            <a:ext cx="4068414" cy="2886750"/>
          </a:xfrm>
          <a:prstGeom prst="rect">
            <a:avLst/>
          </a:prstGeom>
          <a:noFill/>
          <a:ln>
            <a:noFill/>
          </a:ln>
        </p:spPr>
      </p:pic>
      <p:pic>
        <p:nvPicPr>
          <p:cNvPr id="196" name="Google Shape;196;p13"/>
          <p:cNvPicPr preferRelativeResize="0"/>
          <p:nvPr/>
        </p:nvPicPr>
        <p:blipFill rotWithShape="1">
          <a:blip r:embed="rId5">
            <a:alphaModFix/>
          </a:blip>
          <a:srcRect b="0" l="0" r="0" t="0"/>
          <a:stretch/>
        </p:blipFill>
        <p:spPr>
          <a:xfrm>
            <a:off x="8061246" y="2774252"/>
            <a:ext cx="4040368" cy="286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4"/>
          <p:cNvSpPr txBox="1"/>
          <p:nvPr>
            <p:ph type="title"/>
          </p:nvPr>
        </p:nvSpPr>
        <p:spPr>
          <a:xfrm>
            <a:off x="0" y="0"/>
            <a:ext cx="12192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Conclusion</a:t>
            </a:r>
            <a:endParaRPr/>
          </a:p>
        </p:txBody>
      </p:sp>
      <p:sp>
        <p:nvSpPr>
          <p:cNvPr id="202" name="Google Shape;202;p14"/>
          <p:cNvSpPr txBox="1"/>
          <p:nvPr/>
        </p:nvSpPr>
        <p:spPr>
          <a:xfrm>
            <a:off x="304799" y="1143000"/>
            <a:ext cx="11728175" cy="424731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To sum up, we have developed a total of 7 models under Linear Regression, Decision Tree and Random Forest. We trained these models with our train dataset and tested each models with our test dataset. Each model gave us excellent results with an accuracy of &gt;97%.</a:t>
            </a:r>
            <a:endParaRPr/>
          </a:p>
          <a:p>
            <a:pPr indent="-342900" lvl="0" marL="342900" marR="0" rtl="0" algn="just">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Even though we can say that all the models have performed exceptionally well, we have to choose the best model which has given better R-squared and also Adjusted R square results.</a:t>
            </a:r>
            <a:endParaRPr/>
          </a:p>
          <a:p>
            <a:pPr indent="-342900" lvl="0" marL="342900" marR="0" rtl="0" algn="just">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Out of the  7 models under 3 categories of Linear Regression, Decision Tree and Random Forest, the best models from each section are as under;</a:t>
            </a:r>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just">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IN" sz="1800">
                <a:solidFill>
                  <a:schemeClr val="dk1"/>
                </a:solidFill>
                <a:latin typeface="Calibri"/>
                <a:ea typeface="Calibri"/>
                <a:cs typeface="Calibri"/>
                <a:sym typeface="Calibri"/>
              </a:rPr>
              <a:t>4. From the above table, we can say that GridSearchCV is the best suited model to predict the CO2 emissions with least errors. </a:t>
            </a:r>
            <a:endParaRPr/>
          </a:p>
        </p:txBody>
      </p:sp>
      <p:graphicFrame>
        <p:nvGraphicFramePr>
          <p:cNvPr id="203" name="Google Shape;203;p14"/>
          <p:cNvGraphicFramePr/>
          <p:nvPr/>
        </p:nvGraphicFramePr>
        <p:xfrm>
          <a:off x="459640" y="3174325"/>
          <a:ext cx="3000000" cy="3000000"/>
        </p:xfrm>
        <a:graphic>
          <a:graphicData uri="http://schemas.openxmlformats.org/drawingml/2006/table">
            <a:tbl>
              <a:tblPr>
                <a:noFill/>
                <a:tableStyleId>{038893FA-517B-471E-B247-8BF628720EA0}</a:tableStyleId>
              </a:tblPr>
              <a:tblGrid>
                <a:gridCol w="2946875"/>
                <a:gridCol w="2657650"/>
                <a:gridCol w="2657650"/>
                <a:gridCol w="2657650"/>
              </a:tblGrid>
              <a:tr h="419100">
                <a:tc>
                  <a:txBody>
                    <a:bodyPr/>
                    <a:lstStyle/>
                    <a:p>
                      <a:pPr indent="0" lvl="0" marL="0" marR="0" rtl="0" algn="ctr">
                        <a:spcBef>
                          <a:spcPts val="0"/>
                        </a:spcBef>
                        <a:spcAft>
                          <a:spcPts val="0"/>
                        </a:spcAft>
                        <a:buNone/>
                      </a:pPr>
                      <a:r>
                        <a:rPr b="1" lang="en-IN" sz="1800" u="none" cap="none" strike="noStrike"/>
                        <a:t>Model Name</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RMSE Score test</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R-squared value test</a:t>
                      </a:r>
                      <a:endParaRPr/>
                    </a:p>
                  </a:txBody>
                  <a:tcPr marT="34000" marB="34000" marR="68000" marL="68000" anchor="ctr"/>
                </a:tc>
                <a:tc>
                  <a:txBody>
                    <a:bodyPr/>
                    <a:lstStyle/>
                    <a:p>
                      <a:pPr indent="0" lvl="0" marL="0" marR="0" rtl="0" algn="ctr">
                        <a:spcBef>
                          <a:spcPts val="0"/>
                        </a:spcBef>
                        <a:spcAft>
                          <a:spcPts val="0"/>
                        </a:spcAft>
                        <a:buNone/>
                      </a:pPr>
                      <a:r>
                        <a:rPr b="1" lang="en-IN" sz="1800" u="none" cap="none" strike="noStrike"/>
                        <a:t>Adjusted R-squared test</a:t>
                      </a:r>
                      <a:endParaRPr/>
                    </a:p>
                  </a:txBody>
                  <a:tcPr marT="34000" marB="34000" marR="68000" marL="68000" anchor="ctr"/>
                </a:tc>
              </a:tr>
              <a:tr h="355700">
                <a:tc>
                  <a:txBody>
                    <a:bodyPr/>
                    <a:lstStyle/>
                    <a:p>
                      <a:pPr indent="0" lvl="0" marL="0" marR="0" rtl="0" algn="ctr">
                        <a:spcBef>
                          <a:spcPts val="0"/>
                        </a:spcBef>
                        <a:spcAft>
                          <a:spcPts val="0"/>
                        </a:spcAft>
                        <a:buNone/>
                      </a:pPr>
                      <a:r>
                        <a:rPr b="0" lang="en-IN" sz="1800" u="none" cap="none" strike="noStrike">
                          <a:solidFill>
                            <a:schemeClr val="dk1"/>
                          </a:solidFill>
                        </a:rPr>
                        <a:t>Linear Regression</a:t>
                      </a:r>
                      <a:endParaRPr/>
                    </a:p>
                  </a:txBody>
                  <a:tcPr marT="34000" marB="34000" marR="68000" marL="68000" anchor="ctr"/>
                </a:tc>
                <a:tc>
                  <a:txBody>
                    <a:bodyPr/>
                    <a:lstStyle/>
                    <a:p>
                      <a:pPr indent="0" lvl="0" marL="0" marR="0" rtl="0" algn="ctr">
                        <a:spcBef>
                          <a:spcPts val="0"/>
                        </a:spcBef>
                        <a:spcAft>
                          <a:spcPts val="0"/>
                        </a:spcAft>
                        <a:buNone/>
                      </a:pPr>
                      <a:r>
                        <a:rPr lang="en-IN" sz="1600" u="none" cap="none" strike="noStrike"/>
                        <a:t>8.8226</a:t>
                      </a:r>
                      <a:endParaRPr/>
                    </a:p>
                  </a:txBody>
                  <a:tcPr marT="45725" marB="45725" marR="91450" marL="91450" anchor="ctr"/>
                </a:tc>
                <a:tc>
                  <a:txBody>
                    <a:bodyPr/>
                    <a:lstStyle/>
                    <a:p>
                      <a:pPr indent="0" lvl="0" marL="0" marR="0" rtl="0" algn="ctr">
                        <a:spcBef>
                          <a:spcPts val="0"/>
                        </a:spcBef>
                        <a:spcAft>
                          <a:spcPts val="0"/>
                        </a:spcAft>
                        <a:buNone/>
                      </a:pPr>
                      <a:r>
                        <a:rPr lang="en-IN" sz="1600" u="none" cap="none" strike="noStrike"/>
                        <a:t>0.9832</a:t>
                      </a:r>
                      <a:endParaRPr/>
                    </a:p>
                  </a:txBody>
                  <a:tcPr marT="45725" marB="45725" marR="91450" marL="91450" anchor="ctr"/>
                </a:tc>
                <a:tc>
                  <a:txBody>
                    <a:bodyPr/>
                    <a:lstStyle/>
                    <a:p>
                      <a:pPr indent="0" lvl="0" marL="0" marR="0" rtl="0" algn="ctr">
                        <a:spcBef>
                          <a:spcPts val="0"/>
                        </a:spcBef>
                        <a:spcAft>
                          <a:spcPts val="0"/>
                        </a:spcAft>
                        <a:buNone/>
                      </a:pPr>
                      <a:r>
                        <a:rPr lang="en-IN" sz="1600" u="none" cap="none" strike="noStrike"/>
                        <a:t>0.9827</a:t>
                      </a:r>
                      <a:endParaRPr/>
                    </a:p>
                  </a:txBody>
                  <a:tcPr marT="45725" marB="45725" marR="91450" marL="91450" anchor="ctr"/>
                </a:tc>
              </a:tr>
              <a:tr h="318050">
                <a:tc>
                  <a:txBody>
                    <a:bodyPr/>
                    <a:lstStyle/>
                    <a:p>
                      <a:pPr indent="0" lvl="0" marL="0" marR="0" rtl="0" algn="ctr">
                        <a:spcBef>
                          <a:spcPts val="0"/>
                        </a:spcBef>
                        <a:spcAft>
                          <a:spcPts val="0"/>
                        </a:spcAft>
                        <a:buNone/>
                      </a:pPr>
                      <a:r>
                        <a:rPr b="1" lang="en-IN" sz="1800" u="none" cap="none" strike="noStrike">
                          <a:solidFill>
                            <a:schemeClr val="accent6"/>
                          </a:solidFill>
                        </a:rPr>
                        <a:t>GridSearchCV Model</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chemeClr val="accent6"/>
                          </a:solidFill>
                        </a:rPr>
                        <a:t>7.6863</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chemeClr val="accent6"/>
                          </a:solidFill>
                        </a:rPr>
                        <a:t>0.9853</a:t>
                      </a:r>
                      <a:endParaRPr/>
                    </a:p>
                  </a:txBody>
                  <a:tcPr marT="35675" marB="35675" marR="71325" marL="71325" anchor="ctr"/>
                </a:tc>
                <a:tc>
                  <a:txBody>
                    <a:bodyPr/>
                    <a:lstStyle/>
                    <a:p>
                      <a:pPr indent="0" lvl="0" marL="0" marR="0" rtl="0" algn="ctr">
                        <a:spcBef>
                          <a:spcPts val="0"/>
                        </a:spcBef>
                        <a:spcAft>
                          <a:spcPts val="0"/>
                        </a:spcAft>
                        <a:buNone/>
                      </a:pPr>
                      <a:r>
                        <a:rPr b="1" lang="en-IN" sz="1800" u="none" cap="none" strike="noStrike">
                          <a:solidFill>
                            <a:schemeClr val="accent6"/>
                          </a:solidFill>
                        </a:rPr>
                        <a:t>0.9849</a:t>
                      </a:r>
                      <a:endParaRPr/>
                    </a:p>
                  </a:txBody>
                  <a:tcPr marT="35675" marB="35675" marR="71325" marL="71325" anchor="ctr"/>
                </a:tc>
              </a:tr>
              <a:tr h="278300">
                <a:tc>
                  <a:txBody>
                    <a:bodyPr/>
                    <a:lstStyle/>
                    <a:p>
                      <a:pPr indent="0" lvl="0" marL="0" marR="0" rtl="0" algn="ctr">
                        <a:spcBef>
                          <a:spcPts val="0"/>
                        </a:spcBef>
                        <a:spcAft>
                          <a:spcPts val="0"/>
                        </a:spcAft>
                        <a:buNone/>
                      </a:pPr>
                      <a:r>
                        <a:rPr b="0" lang="en-IN" sz="1800" u="none" cap="none" strike="noStrike">
                          <a:solidFill>
                            <a:schemeClr val="dk1"/>
                          </a:solidFill>
                        </a:rPr>
                        <a:t>Random Forest Model-1</a:t>
                      </a:r>
                      <a:endParaRPr/>
                    </a:p>
                  </a:txBody>
                  <a:tcPr marT="34000" marB="34000" marR="68000" marL="68000" anchor="ctr"/>
                </a:tc>
                <a:tc>
                  <a:txBody>
                    <a:bodyPr/>
                    <a:lstStyle/>
                    <a:p>
                      <a:pPr indent="0" lvl="0" marL="0" marR="0" rtl="0" algn="ctr">
                        <a:spcBef>
                          <a:spcPts val="0"/>
                        </a:spcBef>
                        <a:spcAft>
                          <a:spcPts val="0"/>
                        </a:spcAft>
                        <a:buNone/>
                      </a:pPr>
                      <a:r>
                        <a:rPr b="0" lang="en-IN" sz="1800" u="none" cap="none" strike="noStrike">
                          <a:solidFill>
                            <a:schemeClr val="dk1"/>
                          </a:solidFill>
                        </a:rPr>
                        <a:t>4.2409</a:t>
                      </a:r>
                      <a:endParaRPr/>
                    </a:p>
                  </a:txBody>
                  <a:tcPr marT="34000" marB="34000" marR="68000" marL="68000" anchor="ctr"/>
                </a:tc>
                <a:tc>
                  <a:txBody>
                    <a:bodyPr/>
                    <a:lstStyle/>
                    <a:p>
                      <a:pPr indent="0" lvl="0" marL="0" marR="0" rtl="0" algn="ctr">
                        <a:spcBef>
                          <a:spcPts val="0"/>
                        </a:spcBef>
                        <a:spcAft>
                          <a:spcPts val="0"/>
                        </a:spcAft>
                        <a:buNone/>
                      </a:pPr>
                      <a:r>
                        <a:rPr b="0" lang="en-IN" sz="1800" u="none" cap="none" strike="noStrike">
                          <a:solidFill>
                            <a:schemeClr val="dk1"/>
                          </a:solidFill>
                        </a:rPr>
                        <a:t>0.9841</a:t>
                      </a:r>
                      <a:endParaRPr/>
                    </a:p>
                  </a:txBody>
                  <a:tcPr marT="34000" marB="34000" marR="68000" marL="68000" anchor="ctr"/>
                </a:tc>
                <a:tc>
                  <a:txBody>
                    <a:bodyPr/>
                    <a:lstStyle/>
                    <a:p>
                      <a:pPr indent="0" lvl="0" marL="0" marR="0" rtl="0" algn="ctr">
                        <a:spcBef>
                          <a:spcPts val="0"/>
                        </a:spcBef>
                        <a:spcAft>
                          <a:spcPts val="0"/>
                        </a:spcAft>
                        <a:buNone/>
                      </a:pPr>
                      <a:r>
                        <a:rPr b="0" lang="en-IN" sz="1800" u="none" cap="none" strike="noStrike">
                          <a:solidFill>
                            <a:schemeClr val="dk1"/>
                          </a:solidFill>
                        </a:rPr>
                        <a:t>0.9837</a:t>
                      </a:r>
                      <a:endParaRPr/>
                    </a:p>
                  </a:txBody>
                  <a:tcPr marT="34000" marB="34000" marR="68000" marL="68000" anchor="ctr"/>
                </a:tc>
              </a:tr>
            </a:tbl>
          </a:graphicData>
        </a:graphic>
      </p:graphicFrame>
      <p:pic>
        <p:nvPicPr>
          <p:cNvPr descr="https://1.bp.blogspot.com/-qQ7VUg_zl1E/WVIAFAcQAiI/AAAAAAAAQN8/27nWxdDpl_YZvvTHnLqADLeDlfliCl4jQCEwYBhgL/s640/image5.gif" id="204" name="Google Shape;204;p14"/>
          <p:cNvPicPr preferRelativeResize="0"/>
          <p:nvPr/>
        </p:nvPicPr>
        <p:blipFill rotWithShape="1">
          <a:blip r:embed="rId3">
            <a:alphaModFix/>
          </a:blip>
          <a:srcRect b="0" l="0" r="0" t="0"/>
          <a:stretch/>
        </p:blipFill>
        <p:spPr>
          <a:xfrm>
            <a:off x="9787944" y="5255296"/>
            <a:ext cx="2404056" cy="16027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nvSpPr>
        <p:spPr>
          <a:xfrm>
            <a:off x="1961322" y="2358887"/>
            <a:ext cx="748747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5400">
                <a:solidFill>
                  <a:schemeClr val="dk1"/>
                </a:solidFill>
                <a:latin typeface="Overlock"/>
                <a:ea typeface="Overlock"/>
                <a:cs typeface="Overlock"/>
                <a:sym typeface="Overlock"/>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0" y="206828"/>
            <a:ext cx="12192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Table of contents</a:t>
            </a:r>
            <a:endParaRPr/>
          </a:p>
        </p:txBody>
      </p:sp>
      <p:sp>
        <p:nvSpPr>
          <p:cNvPr id="93" name="Google Shape;93;p2"/>
          <p:cNvSpPr txBox="1"/>
          <p:nvPr>
            <p:ph idx="1" type="body"/>
          </p:nvPr>
        </p:nvSpPr>
        <p:spPr>
          <a:xfrm>
            <a:off x="838200" y="1349828"/>
            <a:ext cx="10515600" cy="4825547"/>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IN"/>
              <a:t>Introduction</a:t>
            </a:r>
            <a:endParaRPr/>
          </a:p>
          <a:p>
            <a:pPr indent="-228600" lvl="0" marL="228600" rtl="0" algn="l">
              <a:lnSpc>
                <a:spcPct val="80000"/>
              </a:lnSpc>
              <a:spcBef>
                <a:spcPts val="1000"/>
              </a:spcBef>
              <a:spcAft>
                <a:spcPts val="0"/>
              </a:spcAft>
              <a:buClr>
                <a:schemeClr val="dk1"/>
              </a:buClr>
              <a:buSzPts val="2800"/>
              <a:buChar char="•"/>
            </a:pPr>
            <a:r>
              <a:rPr lang="en-IN"/>
              <a:t>Problem Definition</a:t>
            </a:r>
            <a:endParaRPr/>
          </a:p>
          <a:p>
            <a:pPr indent="-228600" lvl="0" marL="228600" rtl="0" algn="l">
              <a:lnSpc>
                <a:spcPct val="80000"/>
              </a:lnSpc>
              <a:spcBef>
                <a:spcPts val="1000"/>
              </a:spcBef>
              <a:spcAft>
                <a:spcPts val="0"/>
              </a:spcAft>
              <a:buClr>
                <a:schemeClr val="dk1"/>
              </a:buClr>
              <a:buSzPts val="2800"/>
              <a:buChar char="•"/>
            </a:pPr>
            <a:r>
              <a:rPr lang="en-IN"/>
              <a:t>Description of the Data</a:t>
            </a:r>
            <a:endParaRPr/>
          </a:p>
          <a:p>
            <a:pPr indent="-228600" lvl="0" marL="228600" rtl="0" algn="l">
              <a:lnSpc>
                <a:spcPct val="80000"/>
              </a:lnSpc>
              <a:spcBef>
                <a:spcPts val="1000"/>
              </a:spcBef>
              <a:spcAft>
                <a:spcPts val="0"/>
              </a:spcAft>
              <a:buClr>
                <a:schemeClr val="dk1"/>
              </a:buClr>
              <a:buSzPts val="2800"/>
              <a:buChar char="•"/>
            </a:pPr>
            <a:r>
              <a:rPr lang="en-IN"/>
              <a:t>Actionable Insights from EDA</a:t>
            </a:r>
            <a:endParaRPr/>
          </a:p>
          <a:p>
            <a:pPr indent="-228600" lvl="0" marL="228600" rtl="0" algn="l">
              <a:lnSpc>
                <a:spcPct val="80000"/>
              </a:lnSpc>
              <a:spcBef>
                <a:spcPts val="1000"/>
              </a:spcBef>
              <a:spcAft>
                <a:spcPts val="0"/>
              </a:spcAft>
              <a:buClr>
                <a:schemeClr val="dk1"/>
              </a:buClr>
              <a:buSzPts val="2800"/>
              <a:buChar char="•"/>
            </a:pPr>
            <a:r>
              <a:rPr lang="en-IN"/>
              <a:t>Data Preparation for Machine Learning</a:t>
            </a:r>
            <a:endParaRPr/>
          </a:p>
          <a:p>
            <a:pPr indent="-228600" lvl="0" marL="228600" rtl="0" algn="l">
              <a:lnSpc>
                <a:spcPct val="80000"/>
              </a:lnSpc>
              <a:spcBef>
                <a:spcPts val="1000"/>
              </a:spcBef>
              <a:spcAft>
                <a:spcPts val="0"/>
              </a:spcAft>
              <a:buClr>
                <a:schemeClr val="dk1"/>
              </a:buClr>
              <a:buSzPts val="2800"/>
              <a:buChar char="•"/>
            </a:pPr>
            <a:r>
              <a:rPr lang="en-IN"/>
              <a:t>Linear Regression Model</a:t>
            </a:r>
            <a:endParaRPr/>
          </a:p>
          <a:p>
            <a:pPr indent="-228600" lvl="0" marL="228600" rtl="0" algn="l">
              <a:lnSpc>
                <a:spcPct val="80000"/>
              </a:lnSpc>
              <a:spcBef>
                <a:spcPts val="1000"/>
              </a:spcBef>
              <a:spcAft>
                <a:spcPts val="0"/>
              </a:spcAft>
              <a:buClr>
                <a:schemeClr val="dk1"/>
              </a:buClr>
              <a:buSzPts val="2800"/>
              <a:buChar char="•"/>
            </a:pPr>
            <a:r>
              <a:rPr lang="en-IN"/>
              <a:t>Decision Tree Models</a:t>
            </a:r>
            <a:endParaRPr/>
          </a:p>
          <a:p>
            <a:pPr indent="-228600" lvl="0" marL="228600" rtl="0" algn="l">
              <a:lnSpc>
                <a:spcPct val="80000"/>
              </a:lnSpc>
              <a:spcBef>
                <a:spcPts val="1000"/>
              </a:spcBef>
              <a:spcAft>
                <a:spcPts val="0"/>
              </a:spcAft>
              <a:buClr>
                <a:schemeClr val="dk1"/>
              </a:buClr>
              <a:buSzPts val="2800"/>
              <a:buChar char="•"/>
            </a:pPr>
            <a:r>
              <a:rPr lang="en-IN"/>
              <a:t>Random Forest Models</a:t>
            </a:r>
            <a:endParaRPr/>
          </a:p>
          <a:p>
            <a:pPr indent="-228600" lvl="0" marL="228600" rtl="0" algn="l">
              <a:lnSpc>
                <a:spcPct val="80000"/>
              </a:lnSpc>
              <a:spcBef>
                <a:spcPts val="1000"/>
              </a:spcBef>
              <a:spcAft>
                <a:spcPts val="0"/>
              </a:spcAft>
              <a:buClr>
                <a:schemeClr val="dk1"/>
              </a:buClr>
              <a:buSzPts val="2800"/>
              <a:buChar char="•"/>
            </a:pPr>
            <a:r>
              <a:rPr lang="en-IN"/>
              <a:t>Model Selection</a:t>
            </a:r>
            <a:endParaRPr/>
          </a:p>
          <a:p>
            <a:pPr indent="-228600" lvl="0" marL="228600" rtl="0" algn="l">
              <a:lnSpc>
                <a:spcPct val="80000"/>
              </a:lnSpc>
              <a:spcBef>
                <a:spcPts val="1000"/>
              </a:spcBef>
              <a:spcAft>
                <a:spcPts val="0"/>
              </a:spcAft>
              <a:buClr>
                <a:schemeClr val="dk1"/>
              </a:buClr>
              <a:buSzPts val="2800"/>
              <a:buChar char="•"/>
            </a:pPr>
            <a:r>
              <a:rPr lang="en-IN"/>
              <a:t>Conclusion</a:t>
            </a:r>
            <a:endParaRPr/>
          </a:p>
        </p:txBody>
      </p:sp>
      <p:pic>
        <p:nvPicPr>
          <p:cNvPr descr="GIF — Walter" id="94" name="Google Shape;94;p2"/>
          <p:cNvPicPr preferRelativeResize="0"/>
          <p:nvPr/>
        </p:nvPicPr>
        <p:blipFill rotWithShape="1">
          <a:blip r:embed="rId3">
            <a:alphaModFix/>
          </a:blip>
          <a:srcRect b="0" l="0" r="0" t="0"/>
          <a:stretch/>
        </p:blipFill>
        <p:spPr>
          <a:xfrm>
            <a:off x="6665843" y="4009628"/>
            <a:ext cx="4379705" cy="2684760"/>
          </a:xfrm>
          <a:prstGeom prst="rect">
            <a:avLst/>
          </a:prstGeom>
          <a:noFill/>
          <a:ln>
            <a:noFill/>
          </a:ln>
        </p:spPr>
      </p:pic>
      <p:sp>
        <p:nvSpPr>
          <p:cNvPr id="95" name="Google Shape;95;p2"/>
          <p:cNvSpPr txBox="1"/>
          <p:nvPr/>
        </p:nvSpPr>
        <p:spPr>
          <a:xfrm>
            <a:off x="7182679" y="6135480"/>
            <a:ext cx="1325217" cy="5190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0" y="0"/>
            <a:ext cx="12192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Introduction</a:t>
            </a:r>
            <a:endParaRPr/>
          </a:p>
        </p:txBody>
      </p:sp>
      <p:sp>
        <p:nvSpPr>
          <p:cNvPr id="101" name="Google Shape;101;p3"/>
          <p:cNvSpPr txBox="1"/>
          <p:nvPr>
            <p:ph idx="4294967295" type="body"/>
          </p:nvPr>
        </p:nvSpPr>
        <p:spPr>
          <a:xfrm>
            <a:off x="483704" y="944218"/>
            <a:ext cx="11224591" cy="409160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000"/>
              <a:buChar char="•"/>
            </a:pPr>
            <a:r>
              <a:rPr lang="en-IN" sz="2000"/>
              <a:t>Nowadays, one of the biggest challenges to face is the reduction of greenhouse gas (GHG) from the road transport industry as it contributes 80% of the global fossil fuel energy demand, due to its reliance on fossil fuels.</a:t>
            </a:r>
            <a:endParaRPr/>
          </a:p>
          <a:p>
            <a:pPr indent="-228600" lvl="0" marL="228600" rtl="0" algn="just">
              <a:lnSpc>
                <a:spcPct val="90000"/>
              </a:lnSpc>
              <a:spcBef>
                <a:spcPts val="1000"/>
              </a:spcBef>
              <a:spcAft>
                <a:spcPts val="0"/>
              </a:spcAft>
              <a:buClr>
                <a:schemeClr val="dk1"/>
              </a:buClr>
              <a:buSzPts val="2000"/>
              <a:buChar char="•"/>
            </a:pPr>
            <a:r>
              <a:rPr lang="en-IN" sz="2000"/>
              <a:t>Vehicle manufacturers use standard, controlled laboratory testing and analytical procedures to generate the CO2 Emissions data that appear on the </a:t>
            </a:r>
            <a:r>
              <a:rPr b="1" lang="en-IN" sz="2000"/>
              <a:t>EnterGuide</a:t>
            </a:r>
            <a:r>
              <a:rPr lang="en-IN" sz="2000"/>
              <a:t> </a:t>
            </a:r>
            <a:r>
              <a:rPr b="1" lang="en-IN" sz="2000"/>
              <a:t>label</a:t>
            </a:r>
            <a:r>
              <a:rPr lang="en-IN" sz="2000"/>
              <a:t> for vehicles in Canada.</a:t>
            </a:r>
            <a:endParaRPr sz="2000"/>
          </a:p>
          <a:p>
            <a:pPr indent="-228600" lvl="0" marL="228600" rtl="0" algn="just">
              <a:lnSpc>
                <a:spcPct val="90000"/>
              </a:lnSpc>
              <a:spcBef>
                <a:spcPts val="1000"/>
              </a:spcBef>
              <a:spcAft>
                <a:spcPts val="0"/>
              </a:spcAft>
              <a:buClr>
                <a:schemeClr val="dk1"/>
              </a:buClr>
              <a:buSzPts val="2000"/>
              <a:buChar char="•"/>
            </a:pPr>
            <a:r>
              <a:rPr lang="en-IN" sz="2000"/>
              <a:t>Here we have the dataset of new light duty vehicles in Canada from </a:t>
            </a:r>
            <a:r>
              <a:rPr b="1" lang="en-IN" sz="2000"/>
              <a:t>Natural Resources Canada </a:t>
            </a:r>
            <a:r>
              <a:rPr lang="en-IN" sz="2000"/>
              <a:t>, where we have a number of different Car models and their corresponding </a:t>
            </a:r>
            <a:r>
              <a:rPr b="1" lang="en-IN" sz="2000"/>
              <a:t>CO2 emissions</a:t>
            </a:r>
            <a:r>
              <a:rPr lang="en-IN" sz="2000"/>
              <a:t> when drove over Highway as well as on City roads.</a:t>
            </a:r>
            <a:endParaRPr/>
          </a:p>
          <a:p>
            <a:pPr indent="-228600" lvl="0" marL="228600" rtl="0" algn="just">
              <a:lnSpc>
                <a:spcPct val="90000"/>
              </a:lnSpc>
              <a:spcBef>
                <a:spcPts val="1000"/>
              </a:spcBef>
              <a:spcAft>
                <a:spcPts val="0"/>
              </a:spcAft>
              <a:buClr>
                <a:schemeClr val="dk1"/>
              </a:buClr>
              <a:buSzPts val="2000"/>
              <a:buChar char="•"/>
            </a:pPr>
            <a:r>
              <a:rPr lang="en-IN" sz="2000"/>
              <a:t>Manufacturers use the </a:t>
            </a:r>
            <a:r>
              <a:rPr b="1" lang="en-IN" sz="2000"/>
              <a:t>2-cycle</a:t>
            </a:r>
            <a:r>
              <a:rPr lang="en-IN" sz="2000"/>
              <a:t> testing procedure, by testing vehicles under simulated city and highway conditions to find out how much fuel they use and what will be the CO2 emissions.</a:t>
            </a:r>
            <a:endParaRPr/>
          </a:p>
          <a:p>
            <a:pPr indent="-228600" lvl="0" marL="228600" rtl="0" algn="just">
              <a:lnSpc>
                <a:spcPct val="90000"/>
              </a:lnSpc>
              <a:spcBef>
                <a:spcPts val="1000"/>
              </a:spcBef>
              <a:spcAft>
                <a:spcPts val="0"/>
              </a:spcAft>
              <a:buClr>
                <a:schemeClr val="dk1"/>
              </a:buClr>
              <a:buSzPts val="2000"/>
              <a:buChar char="•"/>
            </a:pPr>
            <a:r>
              <a:rPr lang="en-IN" sz="2000"/>
              <a:t>We will be using this dataset to develop our Machine Learning Model</a:t>
            </a:r>
            <a:endParaRPr sz="2000"/>
          </a:p>
        </p:txBody>
      </p:sp>
      <p:pic>
        <p:nvPicPr>
          <p:cNvPr descr="Air Pollution GIFs - Get the best GIF on GIPHY" id="102" name="Google Shape;102;p3"/>
          <p:cNvPicPr preferRelativeResize="0"/>
          <p:nvPr/>
        </p:nvPicPr>
        <p:blipFill rotWithShape="1">
          <a:blip r:embed="rId3">
            <a:alphaModFix/>
          </a:blip>
          <a:srcRect b="0" l="0" r="0" t="0"/>
          <a:stretch/>
        </p:blipFill>
        <p:spPr>
          <a:xfrm>
            <a:off x="8945217" y="4422913"/>
            <a:ext cx="3246782" cy="24350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0" y="0"/>
            <a:ext cx="12192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Problem Definition</a:t>
            </a:r>
            <a:endParaRPr/>
          </a:p>
        </p:txBody>
      </p:sp>
      <p:sp>
        <p:nvSpPr>
          <p:cNvPr id="108" name="Google Shape;108;p4"/>
          <p:cNvSpPr txBox="1"/>
          <p:nvPr>
            <p:ph idx="4294967295" type="body"/>
          </p:nvPr>
        </p:nvSpPr>
        <p:spPr>
          <a:xfrm>
            <a:off x="483704" y="1143000"/>
            <a:ext cx="11224591" cy="441960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IN" sz="2000"/>
              <a:t>Using CO2 emissions dataset let us find out the following; </a:t>
            </a:r>
            <a:endParaRPr sz="2000"/>
          </a:p>
          <a:p>
            <a:pPr indent="-228600" lvl="1" marL="685800" rtl="0" algn="l">
              <a:lnSpc>
                <a:spcPct val="90000"/>
              </a:lnSpc>
              <a:spcBef>
                <a:spcPts val="500"/>
              </a:spcBef>
              <a:spcAft>
                <a:spcPts val="0"/>
              </a:spcAft>
              <a:buClr>
                <a:schemeClr val="dk1"/>
              </a:buClr>
              <a:buSzPts val="2000"/>
              <a:buFont typeface="Calibri"/>
              <a:buAutoNum type="arabicPeriod"/>
            </a:pPr>
            <a:r>
              <a:rPr b="1" lang="en-IN" sz="2000"/>
              <a:t>Understand how each and every column is distributed.</a:t>
            </a:r>
            <a:endParaRPr/>
          </a:p>
          <a:p>
            <a:pPr indent="-228600" lvl="1" marL="685800" rtl="0" algn="l">
              <a:lnSpc>
                <a:spcPct val="90000"/>
              </a:lnSpc>
              <a:spcBef>
                <a:spcPts val="500"/>
              </a:spcBef>
              <a:spcAft>
                <a:spcPts val="0"/>
              </a:spcAft>
              <a:buClr>
                <a:schemeClr val="dk1"/>
              </a:buClr>
              <a:buSzPts val="2000"/>
              <a:buFont typeface="Calibri"/>
              <a:buAutoNum type="arabicPeriod"/>
            </a:pPr>
            <a:r>
              <a:rPr b="1" lang="en-IN" sz="2000"/>
              <a:t>What are the variables that directly influence the CO2 emissions?</a:t>
            </a:r>
            <a:endParaRPr b="1" sz="2000"/>
          </a:p>
          <a:p>
            <a:pPr indent="-228600" lvl="1" marL="685800" rtl="0" algn="l">
              <a:lnSpc>
                <a:spcPct val="90000"/>
              </a:lnSpc>
              <a:spcBef>
                <a:spcPts val="500"/>
              </a:spcBef>
              <a:spcAft>
                <a:spcPts val="0"/>
              </a:spcAft>
              <a:buClr>
                <a:schemeClr val="dk1"/>
              </a:buClr>
              <a:buSzPts val="2000"/>
              <a:buFont typeface="Calibri"/>
              <a:buAutoNum type="arabicPeriod"/>
            </a:pPr>
            <a:r>
              <a:rPr b="1" lang="en-IN" sz="2000"/>
              <a:t>Develop a linear regression equation which gives the relationship between the CO2 emissions and the variables that influence it? Determine the reliability of this model.</a:t>
            </a:r>
            <a:endParaRPr/>
          </a:p>
          <a:p>
            <a:pPr indent="-228600" lvl="1" marL="685800" rtl="0" algn="l">
              <a:lnSpc>
                <a:spcPct val="90000"/>
              </a:lnSpc>
              <a:spcBef>
                <a:spcPts val="500"/>
              </a:spcBef>
              <a:spcAft>
                <a:spcPts val="0"/>
              </a:spcAft>
              <a:buClr>
                <a:schemeClr val="dk1"/>
              </a:buClr>
              <a:buSzPts val="2000"/>
              <a:buFont typeface="Calibri"/>
              <a:buAutoNum type="arabicPeriod"/>
            </a:pPr>
            <a:r>
              <a:rPr b="1" lang="en-IN" sz="2000"/>
              <a:t>Develop more models under Decision Tree &amp; Random Forest. Determine their reliability based on RMSE, R-square and Adjusted R-square.</a:t>
            </a:r>
            <a:endParaRPr/>
          </a:p>
          <a:p>
            <a:pPr indent="-228600" lvl="1" marL="685800" rtl="0" algn="l">
              <a:lnSpc>
                <a:spcPct val="90000"/>
              </a:lnSpc>
              <a:spcBef>
                <a:spcPts val="500"/>
              </a:spcBef>
              <a:spcAft>
                <a:spcPts val="0"/>
              </a:spcAft>
              <a:buClr>
                <a:schemeClr val="dk1"/>
              </a:buClr>
              <a:buSzPts val="2000"/>
              <a:buFont typeface="Calibri"/>
              <a:buAutoNum type="arabicPeriod"/>
            </a:pPr>
            <a:r>
              <a:rPr b="1" lang="en-IN" sz="2000"/>
              <a:t>Evaluate all the models and find out the best suited ML model</a:t>
            </a:r>
            <a:endParaRPr b="1" sz="2000"/>
          </a:p>
        </p:txBody>
      </p:sp>
      <p:pic>
        <p:nvPicPr>
          <p:cNvPr descr="Simple Car Animation | Car animation, Animation, Animation design" id="109" name="Google Shape;109;p4"/>
          <p:cNvPicPr preferRelativeResize="0"/>
          <p:nvPr/>
        </p:nvPicPr>
        <p:blipFill rotWithShape="1">
          <a:blip r:embed="rId3">
            <a:alphaModFix/>
          </a:blip>
          <a:srcRect b="0" l="0" r="0" t="0"/>
          <a:stretch/>
        </p:blipFill>
        <p:spPr>
          <a:xfrm>
            <a:off x="-1" y="4000500"/>
            <a:ext cx="3809999" cy="2857500"/>
          </a:xfrm>
          <a:prstGeom prst="rect">
            <a:avLst/>
          </a:prstGeom>
          <a:noFill/>
          <a:ln>
            <a:noFill/>
          </a:ln>
        </p:spPr>
      </p:pic>
      <p:pic>
        <p:nvPicPr>
          <p:cNvPr descr="PHIRUM TEE - Unisex – GOOD KRAMA" id="110" name="Google Shape;110;p4"/>
          <p:cNvPicPr preferRelativeResize="0"/>
          <p:nvPr/>
        </p:nvPicPr>
        <p:blipFill rotWithShape="1">
          <a:blip r:embed="rId4">
            <a:alphaModFix/>
          </a:blip>
          <a:srcRect b="0" l="0" r="0" t="0"/>
          <a:stretch/>
        </p:blipFill>
        <p:spPr>
          <a:xfrm>
            <a:off x="8479292" y="4224271"/>
            <a:ext cx="3470856" cy="3470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0" y="0"/>
            <a:ext cx="12192000" cy="8995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Description of the data</a:t>
            </a:r>
            <a:endParaRPr/>
          </a:p>
        </p:txBody>
      </p:sp>
      <p:graphicFrame>
        <p:nvGraphicFramePr>
          <p:cNvPr id="116" name="Google Shape;116;p5"/>
          <p:cNvGraphicFramePr/>
          <p:nvPr/>
        </p:nvGraphicFramePr>
        <p:xfrm>
          <a:off x="331304" y="786379"/>
          <a:ext cx="3000000" cy="3000000"/>
        </p:xfrm>
        <a:graphic>
          <a:graphicData uri="http://schemas.openxmlformats.org/drawingml/2006/table">
            <a:tbl>
              <a:tblPr>
                <a:noFill/>
                <a:tableStyleId>{038893FA-517B-471E-B247-8BF628720EA0}</a:tableStyleId>
              </a:tblPr>
              <a:tblGrid>
                <a:gridCol w="2610675"/>
                <a:gridCol w="8918700"/>
              </a:tblGrid>
              <a:tr h="194225">
                <a:tc>
                  <a:txBody>
                    <a:bodyPr/>
                    <a:lstStyle/>
                    <a:p>
                      <a:pPr indent="0" lvl="0" marL="0" marR="0" rtl="0" algn="l">
                        <a:spcBef>
                          <a:spcPts val="0"/>
                        </a:spcBef>
                        <a:spcAft>
                          <a:spcPts val="0"/>
                        </a:spcAft>
                        <a:buNone/>
                      </a:pPr>
                      <a:r>
                        <a:rPr b="1" lang="en-IN" sz="1800" u="none" cap="none" strike="noStrike"/>
                        <a:t>Column Name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IN" sz="1800" u="none" cap="none" strike="noStrike"/>
                        <a:t>Description</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2675">
                <a:tc>
                  <a:txBody>
                    <a:bodyPr/>
                    <a:lstStyle/>
                    <a:p>
                      <a:pPr indent="0" lvl="0" marL="0" marR="0" rtl="0" algn="l">
                        <a:spcBef>
                          <a:spcPts val="0"/>
                        </a:spcBef>
                        <a:spcAft>
                          <a:spcPts val="0"/>
                        </a:spcAft>
                        <a:buNone/>
                      </a:pPr>
                      <a:r>
                        <a:rPr lang="en-IN" sz="1400" u="none" cap="none" strike="noStrike">
                          <a:solidFill>
                            <a:schemeClr val="dk1"/>
                          </a:solidFill>
                        </a:rPr>
                        <a:t>MODEL YEAR</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solidFill>
                            <a:schemeClr val="dk1"/>
                          </a:solidFill>
                        </a:rPr>
                        <a:t>The year during which the car model was manufactured</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02675">
                <a:tc>
                  <a:txBody>
                    <a:bodyPr/>
                    <a:lstStyle/>
                    <a:p>
                      <a:pPr indent="0" lvl="0" marL="0" marR="0" rtl="0" algn="l">
                        <a:spcBef>
                          <a:spcPts val="0"/>
                        </a:spcBef>
                        <a:spcAft>
                          <a:spcPts val="0"/>
                        </a:spcAft>
                        <a:buNone/>
                      </a:pPr>
                      <a:r>
                        <a:rPr lang="en-IN" sz="1400" u="none" cap="none" strike="noStrike"/>
                        <a:t>MAKE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Name of the Car Manufacturer. Eg., DODGE, BMW, AUDI, etc</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02675">
                <a:tc>
                  <a:txBody>
                    <a:bodyPr/>
                    <a:lstStyle/>
                    <a:p>
                      <a:pPr indent="0" lvl="0" marL="0" marR="0" rtl="0" algn="l">
                        <a:spcBef>
                          <a:spcPts val="0"/>
                        </a:spcBef>
                        <a:spcAft>
                          <a:spcPts val="0"/>
                        </a:spcAft>
                        <a:buNone/>
                      </a:pPr>
                      <a:r>
                        <a:rPr lang="en-IN" sz="1400" u="none" cap="none" strike="noStrike"/>
                        <a:t>MODEL</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Name of the Car Model e.g., 4WD means 4 Wheel Drive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02675">
                <a:tc>
                  <a:txBody>
                    <a:bodyPr/>
                    <a:lstStyle/>
                    <a:p>
                      <a:pPr indent="0" lvl="0" marL="0" marR="0" rtl="0" algn="l">
                        <a:spcBef>
                          <a:spcPts val="0"/>
                        </a:spcBef>
                        <a:spcAft>
                          <a:spcPts val="0"/>
                        </a:spcAft>
                        <a:buNone/>
                      </a:pPr>
                      <a:r>
                        <a:rPr lang="en-IN" sz="1400" u="none" cap="none" strike="noStrike"/>
                        <a:t>VEHICLE CLASS</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The type of Car; SUV, Compact, Two seater etc.</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52175">
                <a:tc>
                  <a:txBody>
                    <a:bodyPr/>
                    <a:lstStyle/>
                    <a:p>
                      <a:pPr indent="0" lvl="0" marL="0" marR="0" rtl="0" algn="l">
                        <a:spcBef>
                          <a:spcPts val="0"/>
                        </a:spcBef>
                        <a:spcAft>
                          <a:spcPts val="0"/>
                        </a:spcAft>
                        <a:buNone/>
                      </a:pPr>
                      <a:r>
                        <a:rPr lang="en-IN" sz="1400" u="none" cap="none" strike="noStrike"/>
                        <a:t>ENGINESIZE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The Capacity of the engine. It is measured as total volume of the cylinders in the engine. It is measured in cc</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02675">
                <a:tc>
                  <a:txBody>
                    <a:bodyPr/>
                    <a:lstStyle/>
                    <a:p>
                      <a:pPr indent="0" lvl="0" marL="0" marR="0" rtl="0" algn="l">
                        <a:spcBef>
                          <a:spcPts val="0"/>
                        </a:spcBef>
                        <a:spcAft>
                          <a:spcPts val="0"/>
                        </a:spcAft>
                        <a:buNone/>
                      </a:pPr>
                      <a:r>
                        <a:rPr lang="en-IN" sz="1400" u="none" cap="none" strike="noStrike"/>
                        <a:t>CYLINDERS</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400" u="none" cap="none" strike="noStrike"/>
                        <a:t>It generally denotes how many cylinders a vehicle has</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2050">
                <a:tc>
                  <a:txBody>
                    <a:bodyPr/>
                    <a:lstStyle/>
                    <a:p>
                      <a:pPr indent="0" lvl="0" marL="0" marR="0" rtl="0" algn="l">
                        <a:spcBef>
                          <a:spcPts val="0"/>
                        </a:spcBef>
                        <a:spcAft>
                          <a:spcPts val="0"/>
                        </a:spcAft>
                        <a:buNone/>
                      </a:pPr>
                      <a:r>
                        <a:rPr lang="en-IN" sz="1400" u="none" cap="none" strike="noStrike"/>
                        <a:t>TRANSMISSION</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It represents the type of gear system in Car. A stands for Automatic (A4, A5 etc) and M stands for Manual (M5, M7 etc)</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463225">
                <a:tc>
                  <a:txBody>
                    <a:bodyPr/>
                    <a:lstStyle/>
                    <a:p>
                      <a:pPr indent="0" lvl="0" marL="0" marR="0" rtl="0" algn="l">
                        <a:spcBef>
                          <a:spcPts val="0"/>
                        </a:spcBef>
                        <a:spcAft>
                          <a:spcPts val="0"/>
                        </a:spcAft>
                        <a:buNone/>
                      </a:pPr>
                      <a:r>
                        <a:rPr lang="en-IN" sz="1400" u="none" cap="none" strike="noStrike"/>
                        <a:t>FUEL TYPE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400" u="none" cap="none" strike="noStrike"/>
                        <a:t>It represents the type of fule used in the car. The common types of fuel are X = Regular gasoline; Z = Premium gasoline; D = Diesel; E = E85;</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2675">
                <a:tc>
                  <a:txBody>
                    <a:bodyPr/>
                    <a:lstStyle/>
                    <a:p>
                      <a:pPr indent="0" lvl="0" marL="0" marR="0" rtl="0" algn="l">
                        <a:spcBef>
                          <a:spcPts val="0"/>
                        </a:spcBef>
                        <a:spcAft>
                          <a:spcPts val="0"/>
                        </a:spcAft>
                        <a:buNone/>
                      </a:pPr>
                      <a:r>
                        <a:rPr lang="en-IN" sz="1400" u="none" cap="none" strike="noStrike"/>
                        <a:t>FUELCONSUMPTION_CITY</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IN" sz="1400" u="none" cap="none" strike="noStrike"/>
                        <a:t>It is the Fuel consumed during City test. Its unit is Liters/100Km</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02675">
                <a:tc>
                  <a:txBody>
                    <a:bodyPr/>
                    <a:lstStyle/>
                    <a:p>
                      <a:pPr indent="0" lvl="0" marL="0" marR="0" rtl="0" algn="l">
                        <a:spcBef>
                          <a:spcPts val="0"/>
                        </a:spcBef>
                        <a:spcAft>
                          <a:spcPts val="0"/>
                        </a:spcAft>
                        <a:buNone/>
                      </a:pPr>
                      <a:r>
                        <a:rPr lang="en-IN" sz="1400" u="none" cap="none" strike="noStrike"/>
                        <a:t>FUELCONSUMPTION_HWY</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It is the Fuel consumed during Highway test. Its unit is Liters/100Km</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89525">
                <a:tc>
                  <a:txBody>
                    <a:bodyPr/>
                    <a:lstStyle/>
                    <a:p>
                      <a:pPr indent="0" lvl="0" marL="0" marR="0" rtl="0" algn="l">
                        <a:spcBef>
                          <a:spcPts val="0"/>
                        </a:spcBef>
                        <a:spcAft>
                          <a:spcPts val="0"/>
                        </a:spcAft>
                        <a:buNone/>
                      </a:pPr>
                      <a:r>
                        <a:rPr lang="en-IN" sz="1400" u="none" cap="none" strike="noStrike"/>
                        <a:t>FUELCONSUMPTION_COMB</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This reflects 55% of fuel consumption during City test + 45% of fuel consumption during Highway test</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69000">
                <a:tc>
                  <a:txBody>
                    <a:bodyPr/>
                    <a:lstStyle/>
                    <a:p>
                      <a:pPr indent="0" lvl="0" marL="0" marR="0" rtl="0" algn="l">
                        <a:spcBef>
                          <a:spcPts val="0"/>
                        </a:spcBef>
                        <a:spcAft>
                          <a:spcPts val="0"/>
                        </a:spcAft>
                        <a:buNone/>
                      </a:pPr>
                      <a:r>
                        <a:rPr lang="en-IN" sz="1400" u="none" cap="none" strike="noStrike"/>
                        <a:t>FUELCONSUMPTION_COMB_MPG</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c>
                  <a:txBody>
                    <a:bodyPr/>
                    <a:lstStyle/>
                    <a:p>
                      <a:pPr indent="0" lvl="0" marL="0" marR="0" rtl="0" algn="l">
                        <a:spcBef>
                          <a:spcPts val="0"/>
                        </a:spcBef>
                        <a:spcAft>
                          <a:spcPts val="0"/>
                        </a:spcAft>
                        <a:buNone/>
                      </a:pPr>
                      <a:r>
                        <a:rPr lang="en-IN" sz="1400" u="none" cap="none" strike="noStrike"/>
                        <a:t>It is the combined Fuel consumption in terms of Miles per Gallon. mpg=282.48/FUELCONSUMPTION_COMB</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7C80"/>
                    </a:solidFill>
                  </a:tcPr>
                </a:tc>
              </a:tr>
              <a:tr h="289525">
                <a:tc>
                  <a:txBody>
                    <a:bodyPr/>
                    <a:lstStyle/>
                    <a:p>
                      <a:pPr indent="0" lvl="0" marL="0" marR="0" rtl="0" algn="l">
                        <a:spcBef>
                          <a:spcPts val="0"/>
                        </a:spcBef>
                        <a:spcAft>
                          <a:spcPts val="0"/>
                        </a:spcAft>
                        <a:buNone/>
                      </a:pPr>
                      <a:r>
                        <a:rPr lang="en-IN" sz="1400" u="none" cap="none" strike="noStrike"/>
                        <a:t>CO2EMISSIONS</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CC2E5"/>
                    </a:solidFill>
                  </a:tcPr>
                </a:tc>
                <a:tc>
                  <a:txBody>
                    <a:bodyPr/>
                    <a:lstStyle/>
                    <a:p>
                      <a:pPr indent="0" lvl="0" marL="0" marR="0" rtl="0" algn="l">
                        <a:spcBef>
                          <a:spcPts val="0"/>
                        </a:spcBef>
                        <a:spcAft>
                          <a:spcPts val="0"/>
                        </a:spcAft>
                        <a:buNone/>
                      </a:pPr>
                      <a:r>
                        <a:rPr lang="en-IN" sz="1400" u="none" cap="none" strike="noStrike"/>
                        <a:t>It is the Carbon-di-oxide emissions measured from tailpipe. Its unit is g/Km. This is our target variable</a:t>
                      </a:r>
                      <a:endParaRPr/>
                    </a:p>
                  </a:txBody>
                  <a:tcPr marT="16600" marB="16600" marR="33225" marL="332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CC2E5"/>
                    </a:solidFill>
                  </a:tcPr>
                </a:tc>
              </a:tr>
            </a:tbl>
          </a:graphicData>
        </a:graphic>
      </p:graphicFrame>
      <p:sp>
        <p:nvSpPr>
          <p:cNvPr id="117" name="Google Shape;117;p5"/>
          <p:cNvSpPr txBox="1"/>
          <p:nvPr/>
        </p:nvSpPr>
        <p:spPr>
          <a:xfrm>
            <a:off x="331303" y="5421828"/>
            <a:ext cx="11529391"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 shown above there are 10 columns, 6 numerical and  4 categorical.</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Initially the dataset contained 1067 rows of data. But after deleting the duplicate entries, we ended up with 952 rows of data.</a:t>
            </a:r>
            <a:endParaRPr/>
          </a:p>
        </p:txBody>
      </p:sp>
      <p:sp>
        <p:nvSpPr>
          <p:cNvPr id="118" name="Google Shape;118;p5"/>
          <p:cNvSpPr/>
          <p:nvPr/>
        </p:nvSpPr>
        <p:spPr>
          <a:xfrm>
            <a:off x="702365" y="4837044"/>
            <a:ext cx="516835" cy="238539"/>
          </a:xfrm>
          <a:prstGeom prst="rect">
            <a:avLst/>
          </a:prstGeom>
          <a:solidFill>
            <a:srgbClr val="FF7C8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7C80"/>
              </a:solidFill>
              <a:latin typeface="Calibri"/>
              <a:ea typeface="Calibri"/>
              <a:cs typeface="Calibri"/>
              <a:sym typeface="Calibri"/>
            </a:endParaRPr>
          </a:p>
        </p:txBody>
      </p:sp>
      <p:sp>
        <p:nvSpPr>
          <p:cNvPr id="119" name="Google Shape;119;p5"/>
          <p:cNvSpPr/>
          <p:nvPr/>
        </p:nvSpPr>
        <p:spPr>
          <a:xfrm>
            <a:off x="7096539" y="4837044"/>
            <a:ext cx="516835" cy="238539"/>
          </a:xfrm>
          <a:prstGeom prst="rect">
            <a:avLst/>
          </a:prstGeom>
          <a:solidFill>
            <a:srgbClr val="8FAAD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5"/>
          <p:cNvSpPr txBox="1"/>
          <p:nvPr/>
        </p:nvSpPr>
        <p:spPr>
          <a:xfrm>
            <a:off x="1378225" y="4812417"/>
            <a:ext cx="30745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Columns dropped for ML</a:t>
            </a:r>
            <a:endParaRPr/>
          </a:p>
        </p:txBody>
      </p:sp>
      <p:sp>
        <p:nvSpPr>
          <p:cNvPr id="121" name="Google Shape;121;p5"/>
          <p:cNvSpPr txBox="1"/>
          <p:nvPr/>
        </p:nvSpPr>
        <p:spPr>
          <a:xfrm>
            <a:off x="7739272" y="4809416"/>
            <a:ext cx="30745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Target Variable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0" y="0"/>
            <a:ext cx="12192000"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Actionable insights from EDA –Categorical Column</a:t>
            </a:r>
            <a:endParaRPr/>
          </a:p>
        </p:txBody>
      </p:sp>
      <p:pic>
        <p:nvPicPr>
          <p:cNvPr id="127" name="Google Shape;127;p6"/>
          <p:cNvPicPr preferRelativeResize="0"/>
          <p:nvPr/>
        </p:nvPicPr>
        <p:blipFill rotWithShape="1">
          <a:blip r:embed="rId3">
            <a:alphaModFix/>
          </a:blip>
          <a:srcRect b="0" l="0" r="0" t="0"/>
          <a:stretch/>
        </p:blipFill>
        <p:spPr>
          <a:xfrm>
            <a:off x="2257425" y="870857"/>
            <a:ext cx="7677150" cy="566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0" y="0"/>
            <a:ext cx="12192000"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Actionable insights from EDA – Numerical columns</a:t>
            </a:r>
            <a:endParaRPr/>
          </a:p>
        </p:txBody>
      </p:sp>
      <p:pic>
        <p:nvPicPr>
          <p:cNvPr id="133" name="Google Shape;133;p7"/>
          <p:cNvPicPr preferRelativeResize="0"/>
          <p:nvPr/>
        </p:nvPicPr>
        <p:blipFill rotWithShape="1">
          <a:blip r:embed="rId3">
            <a:alphaModFix/>
          </a:blip>
          <a:srcRect b="0" l="0" r="0" t="0"/>
          <a:stretch/>
        </p:blipFill>
        <p:spPr>
          <a:xfrm>
            <a:off x="8060543" y="3428998"/>
            <a:ext cx="3604984" cy="3432406"/>
          </a:xfrm>
          <a:prstGeom prst="rect">
            <a:avLst/>
          </a:prstGeom>
          <a:noFill/>
          <a:ln>
            <a:noFill/>
          </a:ln>
        </p:spPr>
      </p:pic>
      <p:pic>
        <p:nvPicPr>
          <p:cNvPr id="134" name="Google Shape;134;p7"/>
          <p:cNvPicPr preferRelativeResize="0"/>
          <p:nvPr/>
        </p:nvPicPr>
        <p:blipFill rotWithShape="1">
          <a:blip r:embed="rId4">
            <a:alphaModFix/>
          </a:blip>
          <a:srcRect b="0" l="0" r="0" t="0"/>
          <a:stretch/>
        </p:blipFill>
        <p:spPr>
          <a:xfrm>
            <a:off x="8060543" y="658913"/>
            <a:ext cx="3645508" cy="2709871"/>
          </a:xfrm>
          <a:prstGeom prst="rect">
            <a:avLst/>
          </a:prstGeom>
          <a:noFill/>
          <a:ln>
            <a:noFill/>
          </a:ln>
        </p:spPr>
      </p:pic>
      <p:pic>
        <p:nvPicPr>
          <p:cNvPr id="135" name="Google Shape;135;p7"/>
          <p:cNvPicPr preferRelativeResize="0"/>
          <p:nvPr/>
        </p:nvPicPr>
        <p:blipFill rotWithShape="1">
          <a:blip r:embed="rId5">
            <a:alphaModFix/>
          </a:blip>
          <a:srcRect b="0" l="0" r="0" t="0"/>
          <a:stretch/>
        </p:blipFill>
        <p:spPr>
          <a:xfrm>
            <a:off x="336186" y="658913"/>
            <a:ext cx="3694086" cy="2770085"/>
          </a:xfrm>
          <a:prstGeom prst="rect">
            <a:avLst/>
          </a:prstGeom>
          <a:noFill/>
          <a:ln>
            <a:noFill/>
          </a:ln>
        </p:spPr>
      </p:pic>
      <p:pic>
        <p:nvPicPr>
          <p:cNvPr id="136" name="Google Shape;136;p7"/>
          <p:cNvPicPr preferRelativeResize="0"/>
          <p:nvPr/>
        </p:nvPicPr>
        <p:blipFill rotWithShape="1">
          <a:blip r:embed="rId6">
            <a:alphaModFix/>
          </a:blip>
          <a:srcRect b="0" l="0" r="0" t="0"/>
          <a:stretch/>
        </p:blipFill>
        <p:spPr>
          <a:xfrm>
            <a:off x="336186" y="3428998"/>
            <a:ext cx="3694086" cy="3195830"/>
          </a:xfrm>
          <a:prstGeom prst="rect">
            <a:avLst/>
          </a:prstGeom>
          <a:noFill/>
          <a:ln>
            <a:noFill/>
          </a:ln>
        </p:spPr>
      </p:pic>
      <p:pic>
        <p:nvPicPr>
          <p:cNvPr id="137" name="Google Shape;137;p7"/>
          <p:cNvPicPr preferRelativeResize="0"/>
          <p:nvPr/>
        </p:nvPicPr>
        <p:blipFill rotWithShape="1">
          <a:blip r:embed="rId7">
            <a:alphaModFix/>
          </a:blip>
          <a:srcRect b="0" l="0" r="0" t="0"/>
          <a:stretch/>
        </p:blipFill>
        <p:spPr>
          <a:xfrm>
            <a:off x="4246951" y="3428997"/>
            <a:ext cx="3596921" cy="3280677"/>
          </a:xfrm>
          <a:prstGeom prst="rect">
            <a:avLst/>
          </a:prstGeom>
          <a:noFill/>
          <a:ln>
            <a:noFill/>
          </a:ln>
        </p:spPr>
      </p:pic>
      <p:pic>
        <p:nvPicPr>
          <p:cNvPr id="138" name="Google Shape;138;p7"/>
          <p:cNvPicPr preferRelativeResize="0"/>
          <p:nvPr/>
        </p:nvPicPr>
        <p:blipFill rotWithShape="1">
          <a:blip r:embed="rId8">
            <a:alphaModFix/>
          </a:blip>
          <a:srcRect b="0" l="0" r="0" t="0"/>
          <a:stretch/>
        </p:blipFill>
        <p:spPr>
          <a:xfrm>
            <a:off x="4246943" y="658912"/>
            <a:ext cx="3596929" cy="27700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0" y="0"/>
            <a:ext cx="12192000"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Actionable insights from EDA- Numerical columns</a:t>
            </a:r>
            <a:endParaRPr/>
          </a:p>
        </p:txBody>
      </p:sp>
      <p:pic>
        <p:nvPicPr>
          <p:cNvPr id="144" name="Google Shape;144;p8"/>
          <p:cNvPicPr preferRelativeResize="0"/>
          <p:nvPr/>
        </p:nvPicPr>
        <p:blipFill rotWithShape="1">
          <a:blip r:embed="rId3">
            <a:alphaModFix/>
          </a:blip>
          <a:srcRect b="0" l="0" r="0" t="0"/>
          <a:stretch/>
        </p:blipFill>
        <p:spPr>
          <a:xfrm>
            <a:off x="265664" y="3752186"/>
            <a:ext cx="3762995" cy="3105814"/>
          </a:xfrm>
          <a:prstGeom prst="rect">
            <a:avLst/>
          </a:prstGeom>
          <a:noFill/>
          <a:ln>
            <a:noFill/>
          </a:ln>
        </p:spPr>
      </p:pic>
      <p:pic>
        <p:nvPicPr>
          <p:cNvPr id="145" name="Google Shape;145;p8"/>
          <p:cNvPicPr preferRelativeResize="0"/>
          <p:nvPr/>
        </p:nvPicPr>
        <p:blipFill rotWithShape="1">
          <a:blip r:embed="rId4">
            <a:alphaModFix/>
          </a:blip>
          <a:srcRect b="0" l="0" r="0" t="0"/>
          <a:stretch/>
        </p:blipFill>
        <p:spPr>
          <a:xfrm>
            <a:off x="284217" y="981157"/>
            <a:ext cx="3744442" cy="2719789"/>
          </a:xfrm>
          <a:prstGeom prst="rect">
            <a:avLst/>
          </a:prstGeom>
          <a:noFill/>
          <a:ln>
            <a:noFill/>
          </a:ln>
        </p:spPr>
      </p:pic>
      <p:pic>
        <p:nvPicPr>
          <p:cNvPr id="146" name="Google Shape;146;p8"/>
          <p:cNvPicPr preferRelativeResize="0"/>
          <p:nvPr/>
        </p:nvPicPr>
        <p:blipFill rotWithShape="1">
          <a:blip r:embed="rId5">
            <a:alphaModFix/>
          </a:blip>
          <a:srcRect b="0" l="0" r="0" t="0"/>
          <a:stretch/>
        </p:blipFill>
        <p:spPr>
          <a:xfrm>
            <a:off x="4223778" y="984060"/>
            <a:ext cx="3869017" cy="2719789"/>
          </a:xfrm>
          <a:prstGeom prst="rect">
            <a:avLst/>
          </a:prstGeom>
          <a:noFill/>
          <a:ln>
            <a:noFill/>
          </a:ln>
        </p:spPr>
      </p:pic>
      <p:pic>
        <p:nvPicPr>
          <p:cNvPr id="147" name="Google Shape;147;p8"/>
          <p:cNvPicPr preferRelativeResize="0"/>
          <p:nvPr/>
        </p:nvPicPr>
        <p:blipFill rotWithShape="1">
          <a:blip r:embed="rId6">
            <a:alphaModFix/>
          </a:blip>
          <a:srcRect b="0" l="0" r="0" t="0"/>
          <a:stretch/>
        </p:blipFill>
        <p:spPr>
          <a:xfrm>
            <a:off x="4223778" y="3817052"/>
            <a:ext cx="3869018" cy="2692777"/>
          </a:xfrm>
          <a:prstGeom prst="rect">
            <a:avLst/>
          </a:prstGeom>
          <a:noFill/>
          <a:ln>
            <a:noFill/>
          </a:ln>
        </p:spPr>
      </p:pic>
      <p:pic>
        <p:nvPicPr>
          <p:cNvPr id="148" name="Google Shape;148;p8"/>
          <p:cNvPicPr preferRelativeResize="0"/>
          <p:nvPr/>
        </p:nvPicPr>
        <p:blipFill rotWithShape="1">
          <a:blip r:embed="rId7">
            <a:alphaModFix/>
          </a:blip>
          <a:srcRect b="0" l="0" r="0" t="0"/>
          <a:stretch/>
        </p:blipFill>
        <p:spPr>
          <a:xfrm>
            <a:off x="8092795" y="912647"/>
            <a:ext cx="3812913" cy="2692777"/>
          </a:xfrm>
          <a:prstGeom prst="rect">
            <a:avLst/>
          </a:prstGeom>
          <a:noFill/>
          <a:ln>
            <a:noFill/>
          </a:ln>
        </p:spPr>
      </p:pic>
      <p:pic>
        <p:nvPicPr>
          <p:cNvPr id="149" name="Google Shape;149;p8"/>
          <p:cNvPicPr preferRelativeResize="0"/>
          <p:nvPr/>
        </p:nvPicPr>
        <p:blipFill rotWithShape="1">
          <a:blip r:embed="rId8">
            <a:alphaModFix/>
          </a:blip>
          <a:srcRect b="0" l="0" r="0" t="0"/>
          <a:stretch/>
        </p:blipFill>
        <p:spPr>
          <a:xfrm>
            <a:off x="8092795" y="3775262"/>
            <a:ext cx="3907829" cy="27197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0" y="0"/>
            <a:ext cx="12192000" cy="8708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Actionable insights from EDA – Numerical Column</a:t>
            </a:r>
            <a:endParaRPr/>
          </a:p>
        </p:txBody>
      </p:sp>
      <p:sp>
        <p:nvSpPr>
          <p:cNvPr id="155" name="Google Shape;155;p9"/>
          <p:cNvSpPr txBox="1"/>
          <p:nvPr/>
        </p:nvSpPr>
        <p:spPr>
          <a:xfrm>
            <a:off x="1256945" y="4963229"/>
            <a:ext cx="23321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Target Variable column</a:t>
            </a:r>
            <a:endParaRPr/>
          </a:p>
        </p:txBody>
      </p:sp>
      <p:pic>
        <p:nvPicPr>
          <p:cNvPr id="156" name="Google Shape;156;p9"/>
          <p:cNvPicPr preferRelativeResize="0"/>
          <p:nvPr/>
        </p:nvPicPr>
        <p:blipFill rotWithShape="1">
          <a:blip r:embed="rId3">
            <a:alphaModFix/>
          </a:blip>
          <a:srcRect b="0" l="0" r="0" t="0"/>
          <a:stretch/>
        </p:blipFill>
        <p:spPr>
          <a:xfrm>
            <a:off x="394623" y="803351"/>
            <a:ext cx="4037740" cy="2902375"/>
          </a:xfrm>
          <a:prstGeom prst="rect">
            <a:avLst/>
          </a:prstGeom>
          <a:noFill/>
          <a:ln>
            <a:noFill/>
          </a:ln>
        </p:spPr>
      </p:pic>
      <p:pic>
        <p:nvPicPr>
          <p:cNvPr id="157" name="Google Shape;157;p9"/>
          <p:cNvPicPr preferRelativeResize="0"/>
          <p:nvPr/>
        </p:nvPicPr>
        <p:blipFill rotWithShape="1">
          <a:blip r:embed="rId4">
            <a:alphaModFix/>
          </a:blip>
          <a:srcRect b="0" l="0" r="0" t="0"/>
          <a:stretch/>
        </p:blipFill>
        <p:spPr>
          <a:xfrm>
            <a:off x="6112042" y="815176"/>
            <a:ext cx="4037741" cy="2810206"/>
          </a:xfrm>
          <a:prstGeom prst="rect">
            <a:avLst/>
          </a:prstGeom>
          <a:noFill/>
          <a:ln>
            <a:noFill/>
          </a:ln>
        </p:spPr>
      </p:pic>
      <p:pic>
        <p:nvPicPr>
          <p:cNvPr id="158" name="Google Shape;158;p9"/>
          <p:cNvPicPr preferRelativeResize="0"/>
          <p:nvPr/>
        </p:nvPicPr>
        <p:blipFill rotWithShape="1">
          <a:blip r:embed="rId5">
            <a:alphaModFix/>
          </a:blip>
          <a:srcRect b="0" l="0" r="0" t="0"/>
          <a:stretch/>
        </p:blipFill>
        <p:spPr>
          <a:xfrm>
            <a:off x="3994483" y="3712308"/>
            <a:ext cx="4037740" cy="28515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2020-09-12T13:14:09Z</dcterms:created>
  <dc:creator>Avinash Monteiro</dc:creator>
</cp:coreProperties>
</file>